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512064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61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3837"/>
    <p:restoredTop sz="74051"/>
  </p:normalViewPr>
  <p:slideViewPr>
    <p:cSldViewPr snapToGrid="0" snapToObjects="1">
      <p:cViewPr>
        <p:scale>
          <a:sx n="53" d="100"/>
          <a:sy n="53" d="100"/>
        </p:scale>
        <p:origin x="1704" y="144"/>
      </p:cViewPr>
      <p:guideLst>
        <p:guide orient="horz" pos="10368"/>
        <p:guide pos="1612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f>
</file>

<file path=ppt/media/image10.png>
</file>

<file path=ppt/media/image2.png>
</file>

<file path=ppt/media/image3.png>
</file>

<file path=ppt/media/image4.png>
</file>

<file path=ppt/media/image5.png>
</file>

<file path=ppt/media/image50.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5A8134-1E51-FD48-851D-5B7E36FC4B88}" type="datetimeFigureOut">
              <a:rPr lang="en-US" smtClean="0"/>
              <a:t>1/8/19</a:t>
            </a:fld>
            <a:endParaRPr lang="en-US"/>
          </a:p>
        </p:txBody>
      </p:sp>
      <p:sp>
        <p:nvSpPr>
          <p:cNvPr id="4" name="Slide Image Placeholder 3"/>
          <p:cNvSpPr>
            <a:spLocks noGrp="1" noRot="1" noChangeAspect="1"/>
          </p:cNvSpPr>
          <p:nvPr>
            <p:ph type="sldImg" idx="2"/>
          </p:nvPr>
        </p:nvSpPr>
        <p:spPr>
          <a:xfrm>
            <a:off x="1028700" y="1143000"/>
            <a:ext cx="48006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319165-288E-A643-AA36-345977847A79}" type="slidenum">
              <a:rPr lang="en-US" smtClean="0"/>
              <a:t>‹#›</a:t>
            </a:fld>
            <a:endParaRPr lang="en-US"/>
          </a:p>
        </p:txBody>
      </p:sp>
    </p:spTree>
    <p:extLst>
      <p:ext uri="{BB962C8B-B14F-4D97-AF65-F5344CB8AC3E}">
        <p14:creationId xmlns:p14="http://schemas.microsoft.com/office/powerpoint/2010/main" val="15925309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28700" y="1143000"/>
            <a:ext cx="4800600" cy="3086100"/>
          </a:xfrm>
        </p:spPr>
      </p:sp>
      <p:sp>
        <p:nvSpPr>
          <p:cNvPr id="3" name="Notes Placeholder 2"/>
          <p:cNvSpPr>
            <a:spLocks noGrp="1"/>
          </p:cNvSpPr>
          <p:nvPr>
            <p:ph type="body" idx="1"/>
          </p:nvPr>
        </p:nvSpPr>
        <p:spPr/>
        <p:txBody>
          <a:bodyPr/>
          <a:lstStyle/>
          <a:p>
            <a:r>
              <a:rPr lang="en-US" dirty="0" smtClean="0"/>
              <a:t>Current space weather predictions</a:t>
            </a:r>
            <a:r>
              <a:rPr lang="en-US" baseline="0" dirty="0" smtClean="0"/>
              <a:t> depend on observations from one of two spacecraft, Wind or Ace. These predictions assume, among other things, that the propagation of the solar wind may be approximated by a plane normal to the ecliptic. Assuming the planar phase front is normal to the ecliptic is not necessarily motivated by the physics of the solar wind, so the current state of the art, OMNI, will make erroneous predictions if the solar wind phase front is highly inclined. Fortunately, we are in a unique time period where four spacecraft reside about an hour upstream at L1. These four spacecraft allow us to make mathematically unique predictions if we assume the propagating space weather phase fronts are planes.</a:t>
            </a:r>
          </a:p>
          <a:p>
            <a:endParaRPr lang="en-US" baseline="0" dirty="0"/>
          </a:p>
          <a:p>
            <a:r>
              <a:rPr lang="en-US" baseline="0" dirty="0" smtClean="0"/>
              <a:t>We can make this calculation by calculating a series of time of position offsets (Equation 2). While the mathematics are simple, arriving at a continuous series of time offsets is non-trivial. To arrive at a series of time offsets we employ an iterative Dynamic Time Warping algorithm. The first iteration locates the bulk time offset in the solar wind between spacecraft, then the second iteration generally allows for 30 minutes of small scale timing variations in the solar wind between spacecraft. Comparing the time indices of the optimal Dynamic Time Warping path gives us the time offsets between features in the different spacecraft, which we can combine with the spacecraft’s position to find the plane describing solar wind phase front.</a:t>
            </a:r>
          </a:p>
          <a:p>
            <a:endParaRPr lang="en-US" baseline="0" dirty="0" smtClean="0"/>
          </a:p>
          <a:p>
            <a:r>
              <a:rPr lang="en-US" baseline="0" dirty="0" smtClean="0"/>
              <a:t>Now that we have a continuous series of solar wind phase fronts, we can propagate them to Earth or anywhere else in space (Figure 3 and Movie). Fortunately, the THEMIS spacecraft currently exist in near earth orbits, so we select time where THEMIS-B is outside Earth’s bow shock to measure the solar wind phase fronts. In general, we see good qualitative agreement between the planar predictions and the THEMIS-B observations (Figure 4). In many instances, our predictions appear to outperform OMNI. We should note that the OMNI predictions do not predict the space weather at THEMIS-B, so we expect a bit of a mismatch. However, in the 2017/09/14 event we would expect the OMNI prediction to be early, which is not what we observe. Likewise, the near hour disagreement on 2016/12/21 cannot be resolved by THEMIS-B’s position. </a:t>
            </a:r>
          </a:p>
          <a:p>
            <a:endParaRPr lang="en-US" baseline="0" dirty="0" smtClean="0"/>
          </a:p>
          <a:p>
            <a:r>
              <a:rPr lang="en-US" baseline="0" dirty="0" smtClean="0"/>
              <a:t>Interesting, many of the planar phase fronts in our predictions are near the classical 70 deg. cut off </a:t>
            </a:r>
            <a:r>
              <a:rPr lang="en-US" baseline="0" dirty="0" err="1" smtClean="0"/>
              <a:t>reccomended</a:t>
            </a:r>
            <a:r>
              <a:rPr lang="en-US" baseline="0" dirty="0" smtClean="0"/>
              <a:t> by Weimer et al. (2002). However, the predictions at THEMIS-B were unreliable if we relaxed this restriction. Perhaps, 70 degrees is a physical limit on what incident space weather phase fronts can be approximated by a plane.</a:t>
            </a:r>
          </a:p>
          <a:p>
            <a:endParaRPr lang="en-US" baseline="0" dirty="0" smtClean="0"/>
          </a:p>
          <a:p>
            <a:r>
              <a:rPr lang="en-US" baseline="0" dirty="0" smtClean="0"/>
              <a:t>In conclusion, we present 6 time periods and see a good qualitative agreement between THEMIS-B and our predictions. However, we still need to put our predictions on a firm quantitative ground. We also show the importance of maintaining 4 spacecraft at L1 and the possibility of an increased accuracy of the solar wind at Earth if 4 high </a:t>
            </a:r>
            <a:r>
              <a:rPr lang="en-US" baseline="0" smtClean="0"/>
              <a:t>cadence high fidelity observation spacecraft existed at L1</a:t>
            </a:r>
          </a:p>
          <a:p>
            <a:r>
              <a:rPr lang="en-US" baseline="0" smtClean="0"/>
              <a:t>.</a:t>
            </a:r>
            <a:endParaRPr lang="en-US" baseline="0" dirty="0" smtClean="0"/>
          </a:p>
        </p:txBody>
      </p:sp>
      <p:sp>
        <p:nvSpPr>
          <p:cNvPr id="4" name="Slide Number Placeholder 3"/>
          <p:cNvSpPr>
            <a:spLocks noGrp="1"/>
          </p:cNvSpPr>
          <p:nvPr>
            <p:ph type="sldNum" sz="quarter" idx="10"/>
          </p:nvPr>
        </p:nvSpPr>
        <p:spPr/>
        <p:txBody>
          <a:bodyPr/>
          <a:lstStyle/>
          <a:p>
            <a:fld id="{D5319165-288E-A643-AA36-345977847A79}" type="slidenum">
              <a:rPr lang="en-US" smtClean="0"/>
              <a:t>1</a:t>
            </a:fld>
            <a:endParaRPr lang="en-US"/>
          </a:p>
        </p:txBody>
      </p:sp>
    </p:spTree>
    <p:extLst>
      <p:ext uri="{BB962C8B-B14F-4D97-AF65-F5344CB8AC3E}">
        <p14:creationId xmlns:p14="http://schemas.microsoft.com/office/powerpoint/2010/main" val="1578227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10226042"/>
            <a:ext cx="43525440" cy="7056120"/>
          </a:xfrm>
        </p:spPr>
        <p:txBody>
          <a:bodyPr/>
          <a:lstStyle/>
          <a:p>
            <a:r>
              <a:rPr lang="en-US"/>
              <a:t>Click to edit Master title style</a:t>
            </a:r>
          </a:p>
        </p:txBody>
      </p:sp>
      <p:sp>
        <p:nvSpPr>
          <p:cNvPr id="3" name="Subtitle 2"/>
          <p:cNvSpPr>
            <a:spLocks noGrp="1"/>
          </p:cNvSpPr>
          <p:nvPr>
            <p:ph type="subTitle" idx="1"/>
          </p:nvPr>
        </p:nvSpPr>
        <p:spPr>
          <a:xfrm>
            <a:off x="7680960" y="18653760"/>
            <a:ext cx="35844480" cy="8412480"/>
          </a:xfrm>
        </p:spPr>
        <p:txBody>
          <a:bodyPr/>
          <a:lstStyle>
            <a:lvl1pPr marL="0" indent="0" algn="ctr">
              <a:buNone/>
              <a:defRPr>
                <a:solidFill>
                  <a:schemeClr val="tx1">
                    <a:tint val="75000"/>
                  </a:schemeClr>
                </a:solidFill>
              </a:defRPr>
            </a:lvl1pPr>
            <a:lvl2pPr marL="457206" indent="0" algn="ctr">
              <a:buNone/>
              <a:defRPr>
                <a:solidFill>
                  <a:schemeClr val="tx1">
                    <a:tint val="75000"/>
                  </a:schemeClr>
                </a:solidFill>
              </a:defRPr>
            </a:lvl2pPr>
            <a:lvl3pPr marL="914411" indent="0" algn="ctr">
              <a:buNone/>
              <a:defRPr>
                <a:solidFill>
                  <a:schemeClr val="tx1">
                    <a:tint val="75000"/>
                  </a:schemeClr>
                </a:solidFill>
              </a:defRPr>
            </a:lvl3pPr>
            <a:lvl4pPr marL="1371617" indent="0" algn="ctr">
              <a:buNone/>
              <a:defRPr>
                <a:solidFill>
                  <a:schemeClr val="tx1">
                    <a:tint val="75000"/>
                  </a:schemeClr>
                </a:solidFill>
              </a:defRPr>
            </a:lvl4pPr>
            <a:lvl5pPr marL="1828823" indent="0" algn="ctr">
              <a:buNone/>
              <a:defRPr>
                <a:solidFill>
                  <a:schemeClr val="tx1">
                    <a:tint val="75000"/>
                  </a:schemeClr>
                </a:solidFill>
              </a:defRPr>
            </a:lvl5pPr>
            <a:lvl6pPr marL="2286029" indent="0" algn="ctr">
              <a:buNone/>
              <a:defRPr>
                <a:solidFill>
                  <a:schemeClr val="tx1">
                    <a:tint val="75000"/>
                  </a:schemeClr>
                </a:solidFill>
              </a:defRPr>
            </a:lvl6pPr>
            <a:lvl7pPr marL="2743234" indent="0" algn="ctr">
              <a:buNone/>
              <a:defRPr>
                <a:solidFill>
                  <a:schemeClr val="tx1">
                    <a:tint val="75000"/>
                  </a:schemeClr>
                </a:solidFill>
              </a:defRPr>
            </a:lvl7pPr>
            <a:lvl8pPr marL="3200440" indent="0" algn="ctr">
              <a:buNone/>
              <a:defRPr>
                <a:solidFill>
                  <a:schemeClr val="tx1">
                    <a:tint val="75000"/>
                  </a:schemeClr>
                </a:solidFill>
              </a:defRPr>
            </a:lvl8pPr>
            <a:lvl9pPr marL="365764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327E648-E2C7-F948-BCF7-10C020401FF9}" type="datetimeFigureOut">
              <a:rPr lang="en-US" smtClean="0"/>
              <a:t>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606858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27E648-E2C7-F948-BCF7-10C020401FF9}" type="datetimeFigureOut">
              <a:rPr lang="en-US" smtClean="0"/>
              <a:t>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1020281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7124640" y="1318265"/>
            <a:ext cx="11521440" cy="280873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560320" y="1318265"/>
            <a:ext cx="33710880" cy="280873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27E648-E2C7-F948-BCF7-10C020401FF9}" type="datetimeFigureOut">
              <a:rPr lang="en-US" smtClean="0"/>
              <a:t>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3143858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327E648-E2C7-F948-BCF7-10C020401FF9}" type="datetimeFigureOut">
              <a:rPr lang="en-US" smtClean="0"/>
              <a:t>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525068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5" y="21153122"/>
            <a:ext cx="43525440" cy="653796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4044955" y="13952225"/>
            <a:ext cx="43525440" cy="7200898"/>
          </a:xfrm>
        </p:spPr>
        <p:txBody>
          <a:bodyPr anchor="b"/>
          <a:lstStyle>
            <a:lvl1pPr marL="0" indent="0">
              <a:buNone/>
              <a:defRPr sz="2000">
                <a:solidFill>
                  <a:schemeClr val="tx1">
                    <a:tint val="75000"/>
                  </a:schemeClr>
                </a:solidFill>
              </a:defRPr>
            </a:lvl1pPr>
            <a:lvl2pPr marL="457206" indent="0">
              <a:buNone/>
              <a:defRPr sz="1800">
                <a:solidFill>
                  <a:schemeClr val="tx1">
                    <a:tint val="75000"/>
                  </a:schemeClr>
                </a:solidFill>
              </a:defRPr>
            </a:lvl2pPr>
            <a:lvl3pPr marL="914411" indent="0">
              <a:buNone/>
              <a:defRPr sz="1600">
                <a:solidFill>
                  <a:schemeClr val="tx1">
                    <a:tint val="75000"/>
                  </a:schemeClr>
                </a:solidFill>
              </a:defRPr>
            </a:lvl3pPr>
            <a:lvl4pPr marL="1371617" indent="0">
              <a:buNone/>
              <a:defRPr sz="1400">
                <a:solidFill>
                  <a:schemeClr val="tx1">
                    <a:tint val="75000"/>
                  </a:schemeClr>
                </a:solidFill>
              </a:defRPr>
            </a:lvl4pPr>
            <a:lvl5pPr marL="1828823" indent="0">
              <a:buNone/>
              <a:defRPr sz="1400">
                <a:solidFill>
                  <a:schemeClr val="tx1">
                    <a:tint val="75000"/>
                  </a:schemeClr>
                </a:solidFill>
              </a:defRPr>
            </a:lvl5pPr>
            <a:lvl6pPr marL="2286029" indent="0">
              <a:buNone/>
              <a:defRPr sz="1400">
                <a:solidFill>
                  <a:schemeClr val="tx1">
                    <a:tint val="75000"/>
                  </a:schemeClr>
                </a:solidFill>
              </a:defRPr>
            </a:lvl6pPr>
            <a:lvl7pPr marL="2743234" indent="0">
              <a:buNone/>
              <a:defRPr sz="1400">
                <a:solidFill>
                  <a:schemeClr val="tx1">
                    <a:tint val="75000"/>
                  </a:schemeClr>
                </a:solidFill>
              </a:defRPr>
            </a:lvl7pPr>
            <a:lvl8pPr marL="3200440" indent="0">
              <a:buNone/>
              <a:defRPr sz="1400">
                <a:solidFill>
                  <a:schemeClr val="tx1">
                    <a:tint val="75000"/>
                  </a:schemeClr>
                </a:solidFill>
              </a:defRPr>
            </a:lvl8pPr>
            <a:lvl9pPr marL="3657646"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7E648-E2C7-F948-BCF7-10C020401FF9}" type="datetimeFigureOut">
              <a:rPr lang="en-US" smtClean="0"/>
              <a:t>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1905506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560320" y="7680963"/>
            <a:ext cx="22616160" cy="217246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6029920" y="7680963"/>
            <a:ext cx="22616160" cy="2172462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327E648-E2C7-F948-BCF7-10C020401FF9}" type="datetimeFigureOut">
              <a:rPr lang="en-US" smtClean="0"/>
              <a:t>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2922695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560323" y="7368542"/>
            <a:ext cx="22625053" cy="3070858"/>
          </a:xfrm>
        </p:spPr>
        <p:txBody>
          <a:bodyPr anchor="b"/>
          <a:lstStyle>
            <a:lvl1pPr marL="0" indent="0">
              <a:buNone/>
              <a:defRPr sz="2400" b="1"/>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Click to edit Master text styles</a:t>
            </a:r>
          </a:p>
        </p:txBody>
      </p:sp>
      <p:sp>
        <p:nvSpPr>
          <p:cNvPr id="4" name="Content Placeholder 3"/>
          <p:cNvSpPr>
            <a:spLocks noGrp="1"/>
          </p:cNvSpPr>
          <p:nvPr>
            <p:ph sz="half" idx="2"/>
          </p:nvPr>
        </p:nvSpPr>
        <p:spPr>
          <a:xfrm>
            <a:off x="2560323" y="10439400"/>
            <a:ext cx="22625053" cy="1896618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6012148" y="7368542"/>
            <a:ext cx="22633938" cy="3070858"/>
          </a:xfrm>
        </p:spPr>
        <p:txBody>
          <a:bodyPr anchor="b"/>
          <a:lstStyle>
            <a:lvl1pPr marL="0" indent="0">
              <a:buNone/>
              <a:defRPr sz="2400" b="1"/>
            </a:lvl1pPr>
            <a:lvl2pPr marL="457206" indent="0">
              <a:buNone/>
              <a:defRPr sz="2000" b="1"/>
            </a:lvl2pPr>
            <a:lvl3pPr marL="914411" indent="0">
              <a:buNone/>
              <a:defRPr sz="1800" b="1"/>
            </a:lvl3pPr>
            <a:lvl4pPr marL="1371617" indent="0">
              <a:buNone/>
              <a:defRPr sz="1600" b="1"/>
            </a:lvl4pPr>
            <a:lvl5pPr marL="1828823" indent="0">
              <a:buNone/>
              <a:defRPr sz="1600" b="1"/>
            </a:lvl5pPr>
            <a:lvl6pPr marL="2286029" indent="0">
              <a:buNone/>
              <a:defRPr sz="1600" b="1"/>
            </a:lvl6pPr>
            <a:lvl7pPr marL="2743234" indent="0">
              <a:buNone/>
              <a:defRPr sz="1600" b="1"/>
            </a:lvl7pPr>
            <a:lvl8pPr marL="3200440" indent="0">
              <a:buNone/>
              <a:defRPr sz="1600" b="1"/>
            </a:lvl8pPr>
            <a:lvl9pPr marL="3657646"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6012148" y="10439400"/>
            <a:ext cx="22633938" cy="1896618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327E648-E2C7-F948-BCF7-10C020401FF9}" type="datetimeFigureOut">
              <a:rPr lang="en-US" smtClean="0"/>
              <a:t>1/8/19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24333130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327E648-E2C7-F948-BCF7-10C020401FF9}" type="datetimeFigureOut">
              <a:rPr lang="en-US" smtClean="0"/>
              <a:t>1/8/19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2839594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27E648-E2C7-F948-BCF7-10C020401FF9}" type="datetimeFigureOut">
              <a:rPr lang="en-US" smtClean="0"/>
              <a:t>1/8/19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979699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3" y="1310640"/>
            <a:ext cx="16846555" cy="557784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0020283" y="1310643"/>
            <a:ext cx="28625803" cy="2809494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323" y="6888483"/>
            <a:ext cx="16846555" cy="22517102"/>
          </a:xfrm>
        </p:spPr>
        <p:txBody>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27E648-E2C7-F948-BCF7-10C020401FF9}" type="datetimeFigureOut">
              <a:rPr lang="en-US" smtClean="0"/>
              <a:t>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2544170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813" y="23042880"/>
            <a:ext cx="30723840" cy="2720342"/>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0036813" y="2941320"/>
            <a:ext cx="30723840" cy="19751040"/>
          </a:xfrm>
        </p:spPr>
        <p:txBody>
          <a:bodyPr/>
          <a:lstStyle>
            <a:lvl1pPr marL="0" indent="0">
              <a:buNone/>
              <a:defRPr sz="3200"/>
            </a:lvl1pPr>
            <a:lvl2pPr marL="457206" indent="0">
              <a:buNone/>
              <a:defRPr sz="2800"/>
            </a:lvl2pPr>
            <a:lvl3pPr marL="914411" indent="0">
              <a:buNone/>
              <a:defRPr sz="2400"/>
            </a:lvl3pPr>
            <a:lvl4pPr marL="1371617" indent="0">
              <a:buNone/>
              <a:defRPr sz="2000"/>
            </a:lvl4pPr>
            <a:lvl5pPr marL="1828823" indent="0">
              <a:buNone/>
              <a:defRPr sz="2000"/>
            </a:lvl5pPr>
            <a:lvl6pPr marL="2286029" indent="0">
              <a:buNone/>
              <a:defRPr sz="2000"/>
            </a:lvl6pPr>
            <a:lvl7pPr marL="2743234" indent="0">
              <a:buNone/>
              <a:defRPr sz="2000"/>
            </a:lvl7pPr>
            <a:lvl8pPr marL="3200440" indent="0">
              <a:buNone/>
              <a:defRPr sz="2000"/>
            </a:lvl8pPr>
            <a:lvl9pPr marL="3657646" indent="0">
              <a:buNone/>
              <a:defRPr sz="2000"/>
            </a:lvl9pPr>
          </a:lstStyle>
          <a:p>
            <a:endParaRPr lang="en-US" dirty="0"/>
          </a:p>
        </p:txBody>
      </p:sp>
      <p:sp>
        <p:nvSpPr>
          <p:cNvPr id="4" name="Text Placeholder 3"/>
          <p:cNvSpPr>
            <a:spLocks noGrp="1"/>
          </p:cNvSpPr>
          <p:nvPr>
            <p:ph type="body" sz="half" idx="2"/>
          </p:nvPr>
        </p:nvSpPr>
        <p:spPr>
          <a:xfrm>
            <a:off x="10036813" y="25763222"/>
            <a:ext cx="30723840" cy="3863338"/>
          </a:xfrm>
        </p:spPr>
        <p:txBody>
          <a:bodyPr/>
          <a:lstStyle>
            <a:lvl1pPr marL="0" indent="0">
              <a:buNone/>
              <a:defRPr sz="1400"/>
            </a:lvl1pPr>
            <a:lvl2pPr marL="457206" indent="0">
              <a:buNone/>
              <a:defRPr sz="1200"/>
            </a:lvl2pPr>
            <a:lvl3pPr marL="914411" indent="0">
              <a:buNone/>
              <a:defRPr sz="1000"/>
            </a:lvl3pPr>
            <a:lvl4pPr marL="1371617" indent="0">
              <a:buNone/>
              <a:defRPr sz="900"/>
            </a:lvl4pPr>
            <a:lvl5pPr marL="1828823" indent="0">
              <a:buNone/>
              <a:defRPr sz="900"/>
            </a:lvl5pPr>
            <a:lvl6pPr marL="2286029" indent="0">
              <a:buNone/>
              <a:defRPr sz="900"/>
            </a:lvl6pPr>
            <a:lvl7pPr marL="2743234" indent="0">
              <a:buNone/>
              <a:defRPr sz="900"/>
            </a:lvl7pPr>
            <a:lvl8pPr marL="3200440" indent="0">
              <a:buNone/>
              <a:defRPr sz="900"/>
            </a:lvl8pPr>
            <a:lvl9pPr marL="3657646"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27E648-E2C7-F948-BCF7-10C020401FF9}" type="datetimeFigureOut">
              <a:rPr lang="en-US" smtClean="0"/>
              <a:t>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23BE999-B644-B649-83D3-26C3A44EB5A2}" type="slidenum">
              <a:rPr lang="en-US" smtClean="0"/>
              <a:t>‹#›</a:t>
            </a:fld>
            <a:endParaRPr lang="en-US" dirty="0"/>
          </a:p>
        </p:txBody>
      </p:sp>
    </p:spTree>
    <p:extLst>
      <p:ext uri="{BB962C8B-B14F-4D97-AF65-F5344CB8AC3E}">
        <p14:creationId xmlns:p14="http://schemas.microsoft.com/office/powerpoint/2010/main" val="39398551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60320" y="1318262"/>
            <a:ext cx="46085760" cy="54864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560320" y="7680963"/>
            <a:ext cx="46085760" cy="21724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560320" y="30510482"/>
            <a:ext cx="11948160" cy="1752600"/>
          </a:xfrm>
          <a:prstGeom prst="rect">
            <a:avLst/>
          </a:prstGeom>
        </p:spPr>
        <p:txBody>
          <a:bodyPr vert="horz" lIns="91440" tIns="45720" rIns="91440" bIns="45720" rtlCol="0" anchor="ctr"/>
          <a:lstStyle>
            <a:lvl1pPr algn="l">
              <a:defRPr sz="1200">
                <a:solidFill>
                  <a:schemeClr val="tx1">
                    <a:tint val="75000"/>
                  </a:schemeClr>
                </a:solidFill>
              </a:defRPr>
            </a:lvl1pPr>
          </a:lstStyle>
          <a:p>
            <a:fld id="{1327E648-E2C7-F948-BCF7-10C020401FF9}" type="datetimeFigureOut">
              <a:rPr lang="en-US" smtClean="0"/>
              <a:t>1/8/19</a:t>
            </a:fld>
            <a:endParaRPr lang="en-US" dirty="0"/>
          </a:p>
        </p:txBody>
      </p:sp>
      <p:sp>
        <p:nvSpPr>
          <p:cNvPr id="5" name="Footer Placeholder 4"/>
          <p:cNvSpPr>
            <a:spLocks noGrp="1"/>
          </p:cNvSpPr>
          <p:nvPr>
            <p:ph type="ftr" sz="quarter" idx="3"/>
          </p:nvPr>
        </p:nvSpPr>
        <p:spPr>
          <a:xfrm>
            <a:off x="17495520" y="30510482"/>
            <a:ext cx="16215360" cy="17526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6697920" y="30510482"/>
            <a:ext cx="11948160" cy="1752600"/>
          </a:xfrm>
          <a:prstGeom prst="rect">
            <a:avLst/>
          </a:prstGeom>
        </p:spPr>
        <p:txBody>
          <a:bodyPr vert="horz" lIns="91440" tIns="45720" rIns="91440" bIns="45720" rtlCol="0" anchor="ctr"/>
          <a:lstStyle>
            <a:lvl1pPr algn="r">
              <a:defRPr sz="1200">
                <a:solidFill>
                  <a:schemeClr val="tx1">
                    <a:tint val="75000"/>
                  </a:schemeClr>
                </a:solidFill>
              </a:defRPr>
            </a:lvl1pPr>
          </a:lstStyle>
          <a:p>
            <a:fld id="{923BE999-B644-B649-83D3-26C3A44EB5A2}" type="slidenum">
              <a:rPr lang="en-US" smtClean="0"/>
              <a:t>‹#›</a:t>
            </a:fld>
            <a:endParaRPr lang="en-US" dirty="0"/>
          </a:p>
        </p:txBody>
      </p:sp>
    </p:spTree>
    <p:extLst>
      <p:ext uri="{BB962C8B-B14F-4D97-AF65-F5344CB8AC3E}">
        <p14:creationId xmlns:p14="http://schemas.microsoft.com/office/powerpoint/2010/main" val="16463579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6" rtl="0" eaLnBrk="1" latinLnBrk="0" hangingPunct="1">
        <a:spcBef>
          <a:spcPct val="0"/>
        </a:spcBef>
        <a:buNone/>
        <a:defRPr sz="4400" kern="1200">
          <a:solidFill>
            <a:schemeClr val="tx1"/>
          </a:solidFill>
          <a:latin typeface="+mj-lt"/>
          <a:ea typeface="+mj-ea"/>
          <a:cs typeface="+mj-cs"/>
        </a:defRPr>
      </a:lvl1pPr>
    </p:titleStyle>
    <p:bodyStyle>
      <a:lvl1pPr marL="342905" indent="-342905" algn="l" defTabSz="457206" rtl="0" eaLnBrk="1" latinLnBrk="0" hangingPunct="1">
        <a:spcBef>
          <a:spcPct val="20000"/>
        </a:spcBef>
        <a:buFont typeface="Arial"/>
        <a:buChar char="•"/>
        <a:defRPr sz="3200" kern="1200">
          <a:solidFill>
            <a:schemeClr val="tx1"/>
          </a:solidFill>
          <a:latin typeface="+mn-lt"/>
          <a:ea typeface="+mn-ea"/>
          <a:cs typeface="+mn-cs"/>
        </a:defRPr>
      </a:lvl1pPr>
      <a:lvl2pPr marL="742960" indent="-285754" algn="l" defTabSz="457206" rtl="0" eaLnBrk="1" latinLnBrk="0" hangingPunct="1">
        <a:spcBef>
          <a:spcPct val="20000"/>
        </a:spcBef>
        <a:buFont typeface="Arial"/>
        <a:buChar char="–"/>
        <a:defRPr sz="2800" kern="1200">
          <a:solidFill>
            <a:schemeClr val="tx1"/>
          </a:solidFill>
          <a:latin typeface="+mn-lt"/>
          <a:ea typeface="+mn-ea"/>
          <a:cs typeface="+mn-cs"/>
        </a:defRPr>
      </a:lvl2pPr>
      <a:lvl3pPr marL="1143014" indent="-228603" algn="l" defTabSz="457206" rtl="0" eaLnBrk="1" latinLnBrk="0" hangingPunct="1">
        <a:spcBef>
          <a:spcPct val="20000"/>
        </a:spcBef>
        <a:buFont typeface="Arial"/>
        <a:buChar char="•"/>
        <a:defRPr sz="2400" kern="1200">
          <a:solidFill>
            <a:schemeClr val="tx1"/>
          </a:solidFill>
          <a:latin typeface="+mn-lt"/>
          <a:ea typeface="+mn-ea"/>
          <a:cs typeface="+mn-cs"/>
        </a:defRPr>
      </a:lvl3pPr>
      <a:lvl4pPr marL="1600220" indent="-228603" algn="l" defTabSz="457206" rtl="0" eaLnBrk="1" latinLnBrk="0" hangingPunct="1">
        <a:spcBef>
          <a:spcPct val="20000"/>
        </a:spcBef>
        <a:buFont typeface="Arial"/>
        <a:buChar char="–"/>
        <a:defRPr sz="2000" kern="1200">
          <a:solidFill>
            <a:schemeClr val="tx1"/>
          </a:solidFill>
          <a:latin typeface="+mn-lt"/>
          <a:ea typeface="+mn-ea"/>
          <a:cs typeface="+mn-cs"/>
        </a:defRPr>
      </a:lvl4pPr>
      <a:lvl5pPr marL="2057426" indent="-228603" algn="l" defTabSz="457206" rtl="0" eaLnBrk="1" latinLnBrk="0" hangingPunct="1">
        <a:spcBef>
          <a:spcPct val="20000"/>
        </a:spcBef>
        <a:buFont typeface="Arial"/>
        <a:buChar char="»"/>
        <a:defRPr sz="2000" kern="1200">
          <a:solidFill>
            <a:schemeClr val="tx1"/>
          </a:solidFill>
          <a:latin typeface="+mn-lt"/>
          <a:ea typeface="+mn-ea"/>
          <a:cs typeface="+mn-cs"/>
        </a:defRPr>
      </a:lvl5pPr>
      <a:lvl6pPr marL="2514631" indent="-228603" algn="l" defTabSz="457206" rtl="0" eaLnBrk="1" latinLnBrk="0" hangingPunct="1">
        <a:spcBef>
          <a:spcPct val="20000"/>
        </a:spcBef>
        <a:buFont typeface="Arial"/>
        <a:buChar char="•"/>
        <a:defRPr sz="2000" kern="1200">
          <a:solidFill>
            <a:schemeClr val="tx1"/>
          </a:solidFill>
          <a:latin typeface="+mn-lt"/>
          <a:ea typeface="+mn-ea"/>
          <a:cs typeface="+mn-cs"/>
        </a:defRPr>
      </a:lvl6pPr>
      <a:lvl7pPr marL="2971837" indent="-228603" algn="l" defTabSz="457206" rtl="0" eaLnBrk="1" latinLnBrk="0" hangingPunct="1">
        <a:spcBef>
          <a:spcPct val="20000"/>
        </a:spcBef>
        <a:buFont typeface="Arial"/>
        <a:buChar char="•"/>
        <a:defRPr sz="2000" kern="1200">
          <a:solidFill>
            <a:schemeClr val="tx1"/>
          </a:solidFill>
          <a:latin typeface="+mn-lt"/>
          <a:ea typeface="+mn-ea"/>
          <a:cs typeface="+mn-cs"/>
        </a:defRPr>
      </a:lvl7pPr>
      <a:lvl8pPr marL="3429043" indent="-228603" algn="l" defTabSz="457206" rtl="0" eaLnBrk="1" latinLnBrk="0" hangingPunct="1">
        <a:spcBef>
          <a:spcPct val="20000"/>
        </a:spcBef>
        <a:buFont typeface="Arial"/>
        <a:buChar char="•"/>
        <a:defRPr sz="2000" kern="1200">
          <a:solidFill>
            <a:schemeClr val="tx1"/>
          </a:solidFill>
          <a:latin typeface="+mn-lt"/>
          <a:ea typeface="+mn-ea"/>
          <a:cs typeface="+mn-cs"/>
        </a:defRPr>
      </a:lvl8pPr>
      <a:lvl9pPr marL="3886249" indent="-228603" algn="l" defTabSz="457206"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6" rtl="0" eaLnBrk="1" latinLnBrk="0" hangingPunct="1">
        <a:defRPr sz="1800" kern="1200">
          <a:solidFill>
            <a:schemeClr val="tx1"/>
          </a:solidFill>
          <a:latin typeface="+mn-lt"/>
          <a:ea typeface="+mn-ea"/>
          <a:cs typeface="+mn-cs"/>
        </a:defRPr>
      </a:lvl1pPr>
      <a:lvl2pPr marL="457206" algn="l" defTabSz="457206" rtl="0" eaLnBrk="1" latinLnBrk="0" hangingPunct="1">
        <a:defRPr sz="1800" kern="1200">
          <a:solidFill>
            <a:schemeClr val="tx1"/>
          </a:solidFill>
          <a:latin typeface="+mn-lt"/>
          <a:ea typeface="+mn-ea"/>
          <a:cs typeface="+mn-cs"/>
        </a:defRPr>
      </a:lvl2pPr>
      <a:lvl3pPr marL="914411" algn="l" defTabSz="457206" rtl="0" eaLnBrk="1" latinLnBrk="0" hangingPunct="1">
        <a:defRPr sz="1800" kern="1200">
          <a:solidFill>
            <a:schemeClr val="tx1"/>
          </a:solidFill>
          <a:latin typeface="+mn-lt"/>
          <a:ea typeface="+mn-ea"/>
          <a:cs typeface="+mn-cs"/>
        </a:defRPr>
      </a:lvl3pPr>
      <a:lvl4pPr marL="1371617" algn="l" defTabSz="457206" rtl="0" eaLnBrk="1" latinLnBrk="0" hangingPunct="1">
        <a:defRPr sz="1800" kern="1200">
          <a:solidFill>
            <a:schemeClr val="tx1"/>
          </a:solidFill>
          <a:latin typeface="+mn-lt"/>
          <a:ea typeface="+mn-ea"/>
          <a:cs typeface="+mn-cs"/>
        </a:defRPr>
      </a:lvl4pPr>
      <a:lvl5pPr marL="1828823" algn="l" defTabSz="457206" rtl="0" eaLnBrk="1" latinLnBrk="0" hangingPunct="1">
        <a:defRPr sz="1800" kern="1200">
          <a:solidFill>
            <a:schemeClr val="tx1"/>
          </a:solidFill>
          <a:latin typeface="+mn-lt"/>
          <a:ea typeface="+mn-ea"/>
          <a:cs typeface="+mn-cs"/>
        </a:defRPr>
      </a:lvl5pPr>
      <a:lvl6pPr marL="2286029" algn="l" defTabSz="457206" rtl="0" eaLnBrk="1" latinLnBrk="0" hangingPunct="1">
        <a:defRPr sz="1800" kern="1200">
          <a:solidFill>
            <a:schemeClr val="tx1"/>
          </a:solidFill>
          <a:latin typeface="+mn-lt"/>
          <a:ea typeface="+mn-ea"/>
          <a:cs typeface="+mn-cs"/>
        </a:defRPr>
      </a:lvl6pPr>
      <a:lvl7pPr marL="2743234" algn="l" defTabSz="457206" rtl="0" eaLnBrk="1" latinLnBrk="0" hangingPunct="1">
        <a:defRPr sz="1800" kern="1200">
          <a:solidFill>
            <a:schemeClr val="tx1"/>
          </a:solidFill>
          <a:latin typeface="+mn-lt"/>
          <a:ea typeface="+mn-ea"/>
          <a:cs typeface="+mn-cs"/>
        </a:defRPr>
      </a:lvl7pPr>
      <a:lvl8pPr marL="3200440" algn="l" defTabSz="457206" rtl="0" eaLnBrk="1" latinLnBrk="0" hangingPunct="1">
        <a:defRPr sz="1800" kern="1200">
          <a:solidFill>
            <a:schemeClr val="tx1"/>
          </a:solidFill>
          <a:latin typeface="+mn-lt"/>
          <a:ea typeface="+mn-ea"/>
          <a:cs typeface="+mn-cs"/>
        </a:defRPr>
      </a:lvl8pPr>
      <a:lvl9pPr marL="3657646" algn="l" defTabSz="45720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png"/><Relationship Id="rId21" Type="http://schemas.openxmlformats.org/officeDocument/2006/relationships/image" Target="../media/image8.png"/><Relationship Id="rId22" Type="http://schemas.openxmlformats.org/officeDocument/2006/relationships/image" Target="../media/image4.png"/><Relationship Id="rId23" Type="http://schemas.openxmlformats.org/officeDocument/2006/relationships/image" Target="../media/image5.png"/><Relationship Id="rId1" Type="http://schemas.openxmlformats.org/officeDocument/2006/relationships/slideLayout" Target="../slideLayouts/slideLayout4.xml"/><Relationship Id="rId3" Type="http://schemas.openxmlformats.org/officeDocument/2006/relationships/image" Target="../media/image1.tiff"/><Relationship Id="rId4" Type="http://schemas.openxmlformats.org/officeDocument/2006/relationships/image" Target="../media/image2.png"/><Relationship Id="rId5" Type="http://schemas.openxmlformats.org/officeDocument/2006/relationships/image" Target="../media/image3.png"/><Relationship Id="rId2" Type="http://schemas.openxmlformats.org/officeDocument/2006/relationships/notesSlide" Target="../notesSlides/notesSlide1.xml"/><Relationship Id="rId24" Type="http://schemas.openxmlformats.org/officeDocument/2006/relationships/image" Target="../media/image9.png"/><Relationship Id="rId25" Type="http://schemas.openxmlformats.org/officeDocument/2006/relationships/image" Target="../media/image10.png"/><Relationship Id="rId9" Type="http://schemas.openxmlformats.org/officeDocument/2006/relationships/image" Target="../media/image50.png"/><Relationship Id="rId10"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7813037" y="566012"/>
            <a:ext cx="16888658" cy="3182001"/>
          </a:xfrm>
        </p:spPr>
        <p:txBody>
          <a:bodyPr>
            <a:normAutofit fontScale="90000"/>
          </a:bodyPr>
          <a:lstStyle/>
          <a:p>
            <a:r>
              <a:rPr lang="en-US" sz="5300" b="1" dirty="0"/>
              <a:t>Multi-Spacecraft Predictions of Space Weather Fronts at Earth:</a:t>
            </a:r>
            <a:br>
              <a:rPr lang="en-US" sz="5300" b="1" dirty="0"/>
            </a:br>
            <a:r>
              <a:rPr lang="en-US" sz="5300" b="1" dirty="0"/>
              <a:t>Predictions Using Four L1 Spacecraft and Dynamic Time Warping </a:t>
            </a:r>
            <a:r>
              <a:rPr lang="en-US" sz="4000" dirty="0"/>
              <a:t/>
            </a:r>
            <a:br>
              <a:rPr lang="en-US" sz="4000" dirty="0"/>
            </a:br>
            <a:r>
              <a:rPr lang="en-US" sz="4000" dirty="0"/>
              <a:t>Jakub Prchlik</a:t>
            </a:r>
            <a:r>
              <a:rPr lang="en-US" sz="4000" baseline="30000" dirty="0"/>
              <a:t>1,*</a:t>
            </a:r>
            <a:r>
              <a:rPr lang="en-US" sz="4000" dirty="0"/>
              <a:t>, Michael L. Stevens</a:t>
            </a:r>
            <a:r>
              <a:rPr lang="en-US" sz="4000" baseline="30000" dirty="0"/>
              <a:t>1</a:t>
            </a:r>
            <a:r>
              <a:rPr lang="en-US" sz="4000" dirty="0"/>
              <a:t/>
            </a:r>
            <a:br>
              <a:rPr lang="en-US" sz="4000" dirty="0"/>
            </a:br>
            <a:r>
              <a:rPr lang="en-US" sz="4000" baseline="30000" dirty="0" smtClean="0"/>
              <a:t>1</a:t>
            </a:r>
            <a:r>
              <a:rPr lang="en-US" sz="4000" dirty="0" smtClean="0"/>
              <a:t>Center </a:t>
            </a:r>
            <a:r>
              <a:rPr lang="en-US" sz="4000" dirty="0"/>
              <a:t>for </a:t>
            </a:r>
            <a:r>
              <a:rPr lang="en-US" sz="4000" dirty="0" smtClean="0"/>
              <a:t>Astrophysics | Harvard &amp; Smithsonian, </a:t>
            </a:r>
            <a:r>
              <a:rPr lang="en-US" sz="4000" dirty="0"/>
              <a:t>Cambridge, MA 02138</a:t>
            </a:r>
            <a:br>
              <a:rPr lang="en-US" sz="4000" dirty="0"/>
            </a:br>
            <a:r>
              <a:rPr lang="en-US" sz="4000" baseline="30000" dirty="0"/>
              <a:t>*</a:t>
            </a:r>
            <a:r>
              <a:rPr lang="en-US" sz="4000" dirty="0" err="1"/>
              <a:t>jakub.prchlik@cfa.harvard.edu</a:t>
            </a:r>
            <a:r>
              <a:rPr lang="en-US" sz="4000" dirty="0"/>
              <a:t>, </a:t>
            </a:r>
            <a:r>
              <a:rPr lang="en-US" sz="4000" dirty="0"/>
              <a:t>https://</a:t>
            </a:r>
            <a:r>
              <a:rPr lang="en-US" sz="4000" dirty="0" err="1"/>
              <a:t>github.com</a:t>
            </a:r>
            <a:r>
              <a:rPr lang="en-US" sz="4000" dirty="0"/>
              <a:t>/</a:t>
            </a:r>
            <a:r>
              <a:rPr lang="en-US" sz="4000" dirty="0" err="1"/>
              <a:t>jprchlik</a:t>
            </a:r>
            <a:r>
              <a:rPr lang="en-US" sz="4000" dirty="0"/>
              <a:t>/</a:t>
            </a:r>
            <a:r>
              <a:rPr lang="en-US" sz="4000" dirty="0" err="1"/>
              <a:t>solar_wind_matching</a:t>
            </a:r>
            <a:endParaRPr lang="en-US" dirty="0"/>
          </a:p>
        </p:txBody>
      </p:sp>
      <p:sp>
        <p:nvSpPr>
          <p:cNvPr id="9" name="Content Placeholder 8"/>
          <p:cNvSpPr>
            <a:spLocks noGrp="1"/>
          </p:cNvSpPr>
          <p:nvPr>
            <p:ph sz="half" idx="1"/>
          </p:nvPr>
        </p:nvSpPr>
        <p:spPr>
          <a:xfrm>
            <a:off x="1367405" y="3922172"/>
            <a:ext cx="15506001" cy="28643453"/>
          </a:xfrm>
        </p:spPr>
        <p:txBody>
          <a:bodyPr>
            <a:normAutofit/>
          </a:bodyPr>
          <a:lstStyle/>
          <a:p>
            <a:pPr marL="0" indent="0">
              <a:buNone/>
            </a:pPr>
            <a:r>
              <a:rPr lang="en-US" sz="3800" b="1" dirty="0"/>
              <a:t>Introduction</a:t>
            </a:r>
          </a:p>
          <a:p>
            <a:pPr marL="0" indent="0" algn="just">
              <a:buNone/>
            </a:pPr>
            <a:r>
              <a:rPr lang="en-US" dirty="0"/>
              <a:t>Currently, space weather predictions of the solar wind at Earth primarily depend on solar wind measurements from two spacecraft, Wind and the Advanced Composition Explored (ACE). Using Wind and ACE, OMNI predicts solar wind conditions at Earth from L1 assuming a plane propagating normal to the ecliptic. Relying on two spacecraft for solar wind predictions at earth is not ideal, since the large scale structure of the solar wind is not required to be normal to the ecliptic. In addition to Wind and ACE, two other spacecraft, the Charge, Element, and Isotope Analysis System on the Solar and </a:t>
            </a:r>
            <a:r>
              <a:rPr lang="en-US" dirty="0" err="1"/>
              <a:t>Heliospheric</a:t>
            </a:r>
            <a:r>
              <a:rPr lang="en-US" dirty="0"/>
              <a:t> Observatory (SOHO/CELIAS) and Deep Space Climate Observatory (DSCOVR), exist at L1. They all regularly observe the proton spectra at approximately one minute resolution. DSCOVR, ACE, and Wind also possess magnetometers that have a time resolution less than 16s. Using the magnetic fields and proton parameters for these four spacecraft, we create a mathematically unique prediction of the solar wind properties at Earth by assuming the propagating front is a plane. </a:t>
            </a:r>
            <a:r>
              <a:rPr lang="en-US" dirty="0" smtClean="0"/>
              <a:t>We use </a:t>
            </a:r>
            <a:r>
              <a:rPr lang="en-US" dirty="0"/>
              <a:t>a Dynamic Time Warping (DTW) </a:t>
            </a:r>
            <a:r>
              <a:rPr lang="en-US" dirty="0" smtClean="0"/>
              <a:t>algorithm to find the time offset between spacecraft. </a:t>
            </a:r>
            <a:r>
              <a:rPr lang="en-US" dirty="0"/>
              <a:t>DTW allows for each observation in the solar wind of a given spacecraft to map to a single spacecraft. As such, we obtain a distribution of time offsets, thus a distribution of propagating solar wind planes. Here we present a series of time periods around solar wind discontinuities and compare the four spacecraft DTW solution to OMNI predictions and near Earth observations from THEMIS </a:t>
            </a:r>
            <a:r>
              <a:rPr lang="en-US" dirty="0" smtClean="0"/>
              <a:t>B. </a:t>
            </a:r>
            <a:r>
              <a:rPr lang="en-US" dirty="0"/>
              <a:t>We find the DTW solution does a better job of predicting the observations in THEMIS B, especially when a front contains multiple discontinuities.</a:t>
            </a:r>
            <a:endParaRPr lang="en-US" sz="2600" b="1" dirty="0"/>
          </a:p>
          <a:p>
            <a:pPr marL="0" indent="0">
              <a:buNone/>
            </a:pPr>
            <a:r>
              <a:rPr lang="en-US" sz="3800" b="1" dirty="0" smtClean="0"/>
              <a:t>Observations</a:t>
            </a:r>
            <a:endParaRPr lang="en-US" sz="3800" b="1" dirty="0"/>
          </a:p>
          <a:p>
            <a:pPr marL="0" indent="0" algn="just">
              <a:buNone/>
            </a:pPr>
            <a:r>
              <a:rPr lang="en-US" sz="2600" dirty="0"/>
              <a:t>To account for observational </a:t>
            </a:r>
            <a:r>
              <a:rPr lang="en-US" sz="2600" dirty="0" smtClean="0"/>
              <a:t>uncertainty we regularize the data by subtracting the 5</a:t>
            </a:r>
            <a:r>
              <a:rPr lang="en-US" sz="2600" baseline="30000" dirty="0" smtClean="0"/>
              <a:t>th</a:t>
            </a:r>
            <a:r>
              <a:rPr lang="en-US" sz="2600" dirty="0" smtClean="0"/>
              <a:t> percentile then normalizing by the 95</a:t>
            </a:r>
            <a:r>
              <a:rPr lang="en-US" sz="2600" baseline="30000" dirty="0" smtClean="0"/>
              <a:t>th</a:t>
            </a:r>
            <a:r>
              <a:rPr lang="en-US" sz="2600" dirty="0" smtClean="0"/>
              <a:t> percentile. </a:t>
            </a:r>
            <a:r>
              <a:rPr lang="en-US" sz="2600" dirty="0"/>
              <a:t>In particular, the SOHO/CELIAS solar wind speeds may be very different in magnitude and variance compared to ACE, DSCOVR, and Wind. </a:t>
            </a:r>
          </a:p>
          <a:p>
            <a:pPr marL="0" indent="0" algn="just">
              <a:buNone/>
            </a:pPr>
            <a:endParaRPr lang="en-US" sz="2600" dirty="0" smtClean="0"/>
          </a:p>
          <a:p>
            <a:pPr marL="0" indent="0" algn="just">
              <a:buNone/>
            </a:pPr>
            <a:endParaRPr lang="en-US" sz="2600" dirty="0"/>
          </a:p>
          <a:p>
            <a:pPr marL="0" indent="0" algn="just">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lgn="just">
              <a:buNone/>
            </a:pPr>
            <a:r>
              <a:rPr lang="en-US" sz="3800" b="1" dirty="0" smtClean="0"/>
              <a:t>Analysis</a:t>
            </a:r>
            <a:endParaRPr lang="en-US" sz="3800" b="1" dirty="0"/>
          </a:p>
          <a:p>
            <a:pPr marL="0" indent="0" algn="just">
              <a:buNone/>
            </a:pPr>
            <a:r>
              <a:rPr lang="en-US" sz="2600" dirty="0" smtClean="0"/>
              <a:t>Dynamic </a:t>
            </a:r>
            <a:r>
              <a:rPr lang="en-US" sz="2600" dirty="0"/>
              <a:t>Time Warping (DTW) </a:t>
            </a:r>
            <a:r>
              <a:rPr lang="en-US" sz="2600" dirty="0" smtClean="0"/>
              <a:t>allows us to correlate features in </a:t>
            </a:r>
            <a:r>
              <a:rPr lang="en-US" sz="2600" dirty="0"/>
              <a:t>time series observations. Originally adapted for speech recognition, we </a:t>
            </a:r>
            <a:r>
              <a:rPr lang="en-US" sz="2600" dirty="0" smtClean="0"/>
              <a:t>adopt the </a:t>
            </a:r>
            <a:r>
              <a:rPr lang="en-US" sz="2600" dirty="0"/>
              <a:t>algorithm </a:t>
            </a:r>
            <a:r>
              <a:rPr lang="en-US" sz="2600" dirty="0" smtClean="0"/>
              <a:t>to match solar wind observations between spacecraft. </a:t>
            </a:r>
            <a:endParaRPr lang="en-US" sz="2600" dirty="0"/>
          </a:p>
        </p:txBody>
      </p:sp>
      <p:sp>
        <p:nvSpPr>
          <p:cNvPr id="18" name="TextBox 17"/>
          <p:cNvSpPr txBox="1"/>
          <p:nvPr/>
        </p:nvSpPr>
        <p:spPr>
          <a:xfrm>
            <a:off x="17936311" y="17725293"/>
            <a:ext cx="184731" cy="369332"/>
          </a:xfrm>
          <a:prstGeom prst="rect">
            <a:avLst/>
          </a:prstGeom>
          <a:noFill/>
        </p:spPr>
        <p:txBody>
          <a:bodyPr wrap="none" rtlCol="0">
            <a:spAutoFit/>
          </a:bodyPr>
          <a:lstStyle/>
          <a:p>
            <a:endParaRPr lang="en-US" dirty="0"/>
          </a:p>
        </p:txBody>
      </p:sp>
      <p:graphicFrame>
        <p:nvGraphicFramePr>
          <p:cNvPr id="29" name="Table 28"/>
          <p:cNvGraphicFramePr>
            <a:graphicFrameLocks noGrp="1"/>
          </p:cNvGraphicFramePr>
          <p:nvPr>
            <p:extLst>
              <p:ext uri="{D42A27DB-BD31-4B8C-83A1-F6EECF244321}">
                <p14:modId xmlns:p14="http://schemas.microsoft.com/office/powerpoint/2010/main" val="969902753"/>
              </p:ext>
            </p:extLst>
          </p:nvPr>
        </p:nvGraphicFramePr>
        <p:xfrm>
          <a:off x="1614419" y="14225035"/>
          <a:ext cx="4486885" cy="3286902"/>
        </p:xfrm>
        <a:graphic>
          <a:graphicData uri="http://schemas.openxmlformats.org/drawingml/2006/table">
            <a:tbl>
              <a:tblPr firstRow="1" bandRow="1">
                <a:tableStyleId>{5C22544A-7EE6-4342-B048-85BDC9FD1C3A}</a:tableStyleId>
              </a:tblPr>
              <a:tblGrid>
                <a:gridCol w="1893933">
                  <a:extLst>
                    <a:ext uri="{9D8B030D-6E8A-4147-A177-3AD203B41FA5}">
                      <a16:colId xmlns:a16="http://schemas.microsoft.com/office/drawing/2014/main" xmlns="" val="20000"/>
                    </a:ext>
                  </a:extLst>
                </a:gridCol>
                <a:gridCol w="1286666">
                  <a:extLst>
                    <a:ext uri="{9D8B030D-6E8A-4147-A177-3AD203B41FA5}">
                      <a16:colId xmlns:a16="http://schemas.microsoft.com/office/drawing/2014/main" xmlns="" val="20001"/>
                    </a:ext>
                  </a:extLst>
                </a:gridCol>
                <a:gridCol w="1306286">
                  <a:extLst>
                    <a:ext uri="{9D8B030D-6E8A-4147-A177-3AD203B41FA5}">
                      <a16:colId xmlns:a16="http://schemas.microsoft.com/office/drawing/2014/main" xmlns="" val="20002"/>
                    </a:ext>
                  </a:extLst>
                </a:gridCol>
              </a:tblGrid>
              <a:tr h="862548">
                <a:tc>
                  <a:txBody>
                    <a:bodyPr/>
                    <a:lstStyle/>
                    <a:p>
                      <a:r>
                        <a:rPr lang="en-US" sz="2400" dirty="0"/>
                        <a:t>Instrument</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400" dirty="0"/>
                        <a:t>Plasma Cad. [s]</a:t>
                      </a:r>
                    </a:p>
                  </a:txBody>
                  <a:tcPr/>
                </a:tc>
                <a:tc>
                  <a:txBody>
                    <a:bodyPr/>
                    <a:lstStyle/>
                    <a:p>
                      <a:r>
                        <a:rPr lang="en-US" sz="2400" dirty="0"/>
                        <a:t>Mag. Cad. [s]</a:t>
                      </a:r>
                    </a:p>
                  </a:txBody>
                  <a:tcPr/>
                </a:tc>
                <a:extLst>
                  <a:ext uri="{0D108BD9-81ED-4DB2-BD59-A6C34878D82A}">
                    <a16:rowId xmlns:a16="http://schemas.microsoft.com/office/drawing/2014/main" xmlns="" val="10000"/>
                  </a:ext>
                </a:extLst>
              </a:tr>
              <a:tr h="475889">
                <a:tc>
                  <a:txBody>
                    <a:bodyPr/>
                    <a:lstStyle/>
                    <a:p>
                      <a:pPr fontAlgn="t"/>
                      <a:r>
                        <a:rPr lang="en-US" sz="2400" dirty="0">
                          <a:effectLst/>
                        </a:rPr>
                        <a:t>Wind (0)</a:t>
                      </a:r>
                    </a:p>
                  </a:txBody>
                  <a:tcPr/>
                </a:tc>
                <a:tc>
                  <a:txBody>
                    <a:bodyPr/>
                    <a:lstStyle/>
                    <a:p>
                      <a:r>
                        <a:rPr lang="en-US" sz="2400" dirty="0"/>
                        <a:t>98</a:t>
                      </a:r>
                    </a:p>
                  </a:txBody>
                  <a:tcPr/>
                </a:tc>
                <a:tc>
                  <a:txBody>
                    <a:bodyPr/>
                    <a:lstStyle/>
                    <a:p>
                      <a:r>
                        <a:rPr lang="en-US" sz="2400" b="0" dirty="0"/>
                        <a:t>8</a:t>
                      </a:r>
                    </a:p>
                  </a:txBody>
                  <a:tcPr/>
                </a:tc>
                <a:extLst>
                  <a:ext uri="{0D108BD9-81ED-4DB2-BD59-A6C34878D82A}">
                    <a16:rowId xmlns:a16="http://schemas.microsoft.com/office/drawing/2014/main" xmlns="" val="10001"/>
                  </a:ext>
                </a:extLst>
              </a:tr>
              <a:tr h="475889">
                <a:tc>
                  <a:txBody>
                    <a:bodyPr/>
                    <a:lstStyle/>
                    <a:p>
                      <a:pPr fontAlgn="t"/>
                      <a:r>
                        <a:rPr lang="en-US" sz="2400" dirty="0">
                          <a:effectLst/>
                        </a:rPr>
                        <a:t>DSCOVR (1)</a:t>
                      </a:r>
                    </a:p>
                  </a:txBody>
                  <a:tcPr/>
                </a:tc>
                <a:tc>
                  <a:txBody>
                    <a:bodyPr/>
                    <a:lstStyle/>
                    <a:p>
                      <a:r>
                        <a:rPr lang="en-US" sz="2400" b="0" dirty="0"/>
                        <a:t>60</a:t>
                      </a:r>
                    </a:p>
                  </a:txBody>
                  <a:tcPr/>
                </a:tc>
                <a:tc>
                  <a:txBody>
                    <a:bodyPr/>
                    <a:lstStyle/>
                    <a:p>
                      <a:r>
                        <a:rPr lang="en-US" sz="2400" b="0" dirty="0"/>
                        <a:t>10</a:t>
                      </a:r>
                    </a:p>
                  </a:txBody>
                  <a:tcPr/>
                </a:tc>
                <a:extLst>
                  <a:ext uri="{0D108BD9-81ED-4DB2-BD59-A6C34878D82A}">
                    <a16:rowId xmlns:a16="http://schemas.microsoft.com/office/drawing/2014/main" xmlns="" val="10002"/>
                  </a:ext>
                </a:extLst>
              </a:tr>
              <a:tr h="475889">
                <a:tc>
                  <a:txBody>
                    <a:bodyPr/>
                    <a:lstStyle/>
                    <a:p>
                      <a:pPr fontAlgn="t"/>
                      <a:r>
                        <a:rPr lang="en-US" sz="2400" dirty="0">
                          <a:effectLst/>
                        </a:rPr>
                        <a:t>ACE (2)</a:t>
                      </a:r>
                    </a:p>
                  </a:txBody>
                  <a:tcPr/>
                </a:tc>
                <a:tc>
                  <a:txBody>
                    <a:bodyPr/>
                    <a:lstStyle/>
                    <a:p>
                      <a:r>
                        <a:rPr lang="en-US" sz="2400" b="0" dirty="0"/>
                        <a:t>64</a:t>
                      </a:r>
                    </a:p>
                  </a:txBody>
                  <a:tcPr/>
                </a:tc>
                <a:tc>
                  <a:txBody>
                    <a:bodyPr/>
                    <a:lstStyle/>
                    <a:p>
                      <a:r>
                        <a:rPr lang="en-US" sz="2400" dirty="0"/>
                        <a:t>16</a:t>
                      </a:r>
                    </a:p>
                  </a:txBody>
                  <a:tcPr/>
                </a:tc>
                <a:extLst>
                  <a:ext uri="{0D108BD9-81ED-4DB2-BD59-A6C34878D82A}">
                    <a16:rowId xmlns:a16="http://schemas.microsoft.com/office/drawing/2014/main" xmlns="" val="10003"/>
                  </a:ext>
                </a:extLst>
              </a:tr>
              <a:tr h="520798">
                <a:tc>
                  <a:txBody>
                    <a:bodyPr/>
                    <a:lstStyle/>
                    <a:p>
                      <a:pPr fontAlgn="t"/>
                      <a:r>
                        <a:rPr lang="en-US" sz="2400" dirty="0">
                          <a:effectLst/>
                        </a:rPr>
                        <a:t>SOHO (3)</a:t>
                      </a:r>
                    </a:p>
                  </a:txBody>
                  <a:tcPr/>
                </a:tc>
                <a:tc>
                  <a:txBody>
                    <a:bodyPr/>
                    <a:lstStyle/>
                    <a:p>
                      <a:r>
                        <a:rPr lang="en-US" sz="2400" b="0" dirty="0"/>
                        <a:t>30</a:t>
                      </a:r>
                    </a:p>
                  </a:txBody>
                  <a:tcPr/>
                </a:tc>
                <a:tc>
                  <a:txBody>
                    <a:bodyPr/>
                    <a:lstStyle/>
                    <a:p>
                      <a:r>
                        <a:rPr lang="en-US" sz="2400" baseline="0" dirty="0"/>
                        <a:t>N/A</a:t>
                      </a:r>
                      <a:endParaRPr lang="en-US" sz="2400" dirty="0"/>
                    </a:p>
                  </a:txBody>
                  <a:tcPr/>
                </a:tc>
                <a:extLst>
                  <a:ext uri="{0D108BD9-81ED-4DB2-BD59-A6C34878D82A}">
                    <a16:rowId xmlns:a16="http://schemas.microsoft.com/office/drawing/2014/main" xmlns="" val="10004"/>
                  </a:ext>
                </a:extLst>
              </a:tr>
              <a:tr h="475889">
                <a:tc>
                  <a:txBody>
                    <a:bodyPr/>
                    <a:lstStyle/>
                    <a:p>
                      <a:pPr fontAlgn="t"/>
                      <a:r>
                        <a:rPr lang="en-US" sz="2400" baseline="0" dirty="0">
                          <a:effectLst/>
                        </a:rPr>
                        <a:t>THEMIS-B (4)</a:t>
                      </a:r>
                    </a:p>
                  </a:txBody>
                  <a:tcPr/>
                </a:tc>
                <a:tc>
                  <a:txBody>
                    <a:bodyPr/>
                    <a:lstStyle/>
                    <a:p>
                      <a:r>
                        <a:rPr lang="en-US" sz="2400" baseline="0" dirty="0"/>
                        <a:t>4</a:t>
                      </a:r>
                    </a:p>
                  </a:txBody>
                  <a:tcPr/>
                </a:tc>
                <a:tc>
                  <a:txBody>
                    <a:bodyPr/>
                    <a:lstStyle/>
                    <a:p>
                      <a:r>
                        <a:rPr lang="en-US" sz="2400" b="0" baseline="0" dirty="0"/>
                        <a:t>4</a:t>
                      </a:r>
                    </a:p>
                  </a:txBody>
                  <a:tcPr/>
                </a:tc>
                <a:extLst>
                  <a:ext uri="{0D108BD9-81ED-4DB2-BD59-A6C34878D82A}">
                    <a16:rowId xmlns:a16="http://schemas.microsoft.com/office/drawing/2014/main" xmlns="" val="10005"/>
                  </a:ext>
                </a:extLst>
              </a:tr>
            </a:tbl>
          </a:graphicData>
        </a:graphic>
      </p:graphicFrame>
      <p:sp>
        <p:nvSpPr>
          <p:cNvPr id="13" name="Content Placeholder 8"/>
          <p:cNvSpPr>
            <a:spLocks noGrp="1"/>
          </p:cNvSpPr>
          <p:nvPr>
            <p:ph sz="half" idx="1"/>
          </p:nvPr>
        </p:nvSpPr>
        <p:spPr>
          <a:xfrm>
            <a:off x="35464204" y="1262742"/>
            <a:ext cx="15371383" cy="31452555"/>
          </a:xfrm>
        </p:spPr>
        <p:txBody>
          <a:bodyPr>
            <a:normAutofit/>
          </a:bodyPr>
          <a:lstStyle/>
          <a:p>
            <a:pPr marL="0" indent="0">
              <a:buNone/>
            </a:pPr>
            <a:r>
              <a:rPr lang="en-US" sz="3800" b="1" dirty="0"/>
              <a:t>Results: Our Predictions, Themis-B, and OMNI</a:t>
            </a:r>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600" dirty="0"/>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2600" b="1" dirty="0"/>
          </a:p>
          <a:p>
            <a:pPr marL="0" indent="0">
              <a:buNone/>
            </a:pPr>
            <a:endParaRPr lang="en-US" sz="3600" b="1" dirty="0"/>
          </a:p>
          <a:p>
            <a:pPr marL="0" indent="0">
              <a:buNone/>
            </a:pPr>
            <a:r>
              <a:rPr lang="en-US" sz="3600" b="1" dirty="0"/>
              <a:t> </a:t>
            </a:r>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2600" b="1"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buNone/>
            </a:pPr>
            <a:endParaRPr lang="en-US" sz="2600" dirty="0"/>
          </a:p>
          <a:p>
            <a:pPr marL="0" indent="0">
              <a:spcBef>
                <a:spcPts val="0"/>
              </a:spcBef>
              <a:buNone/>
            </a:pPr>
            <a:endParaRPr lang="en-US" sz="3800" b="1" dirty="0">
              <a:solidFill>
                <a:prstClr val="black"/>
              </a:solidFill>
            </a:endParaRPr>
          </a:p>
          <a:p>
            <a:pPr marL="0" indent="0">
              <a:spcBef>
                <a:spcPts val="0"/>
              </a:spcBef>
              <a:buNone/>
            </a:pPr>
            <a:endParaRPr lang="en-US" sz="3800" b="1" dirty="0">
              <a:solidFill>
                <a:prstClr val="black"/>
              </a:solidFill>
            </a:endParaRPr>
          </a:p>
          <a:p>
            <a:pPr marL="0" indent="0">
              <a:buNone/>
            </a:pPr>
            <a:endParaRPr lang="en-US" sz="3600" b="1" dirty="0"/>
          </a:p>
          <a:p>
            <a:pPr marL="0" indent="0">
              <a:buNone/>
            </a:pPr>
            <a:endParaRPr lang="en-US" sz="3600" b="1" dirty="0"/>
          </a:p>
          <a:p>
            <a:pPr marL="0" indent="0">
              <a:buNone/>
            </a:pPr>
            <a:endParaRPr lang="en-US" sz="3600" b="1" dirty="0"/>
          </a:p>
          <a:p>
            <a:pPr marL="0" indent="0">
              <a:buNone/>
            </a:pPr>
            <a:endParaRPr lang="en-US" sz="3800" b="1" dirty="0"/>
          </a:p>
          <a:p>
            <a:pPr marL="0" indent="0">
              <a:buNone/>
            </a:pPr>
            <a:endParaRPr lang="en-US" sz="3800" b="1" dirty="0"/>
          </a:p>
          <a:p>
            <a:pPr marL="0" indent="0">
              <a:buNone/>
            </a:pPr>
            <a:endParaRPr lang="en-US" sz="3800" b="1" dirty="0"/>
          </a:p>
        </p:txBody>
      </p:sp>
      <p:sp>
        <p:nvSpPr>
          <p:cNvPr id="31" name="TextBox 30"/>
          <p:cNvSpPr txBox="1"/>
          <p:nvPr/>
        </p:nvSpPr>
        <p:spPr>
          <a:xfrm>
            <a:off x="15697204" y="25654000"/>
            <a:ext cx="184731" cy="369332"/>
          </a:xfrm>
          <a:prstGeom prst="rect">
            <a:avLst/>
          </a:prstGeom>
          <a:noFill/>
        </p:spPr>
        <p:txBody>
          <a:bodyPr wrap="none" rtlCol="0">
            <a:spAutoFit/>
          </a:bodyPr>
          <a:lstStyle/>
          <a:p>
            <a:endParaRPr lang="en-US"/>
          </a:p>
        </p:txBody>
      </p:sp>
      <p:sp>
        <p:nvSpPr>
          <p:cNvPr id="12" name="TextBox 11"/>
          <p:cNvSpPr txBox="1"/>
          <p:nvPr/>
        </p:nvSpPr>
        <p:spPr>
          <a:xfrm>
            <a:off x="10577740" y="22516912"/>
            <a:ext cx="5792396" cy="3046988"/>
          </a:xfrm>
          <a:prstGeom prst="rect">
            <a:avLst/>
          </a:prstGeom>
          <a:noFill/>
        </p:spPr>
        <p:txBody>
          <a:bodyPr wrap="square" rtlCol="0">
            <a:spAutoFit/>
          </a:bodyPr>
          <a:lstStyle/>
          <a:p>
            <a:pPr algn="just"/>
            <a:r>
              <a:rPr lang="en-US" sz="2400" b="1" dirty="0"/>
              <a:t>Figure 1</a:t>
            </a:r>
            <a:r>
              <a:rPr lang="en-US" sz="2400" dirty="0"/>
              <a:t>. An illustrative example of </a:t>
            </a:r>
            <a:r>
              <a:rPr lang="en-US" sz="2400" dirty="0" smtClean="0"/>
              <a:t>a DTW </a:t>
            </a:r>
            <a:r>
              <a:rPr lang="en-US" sz="2400" dirty="0"/>
              <a:t>cost matrix (top right) with two different DTW paths over-plotted, using SOHO (left, teal) and Wind (bottom, blue) proton speed observations. The black dashed </a:t>
            </a:r>
            <a:r>
              <a:rPr lang="en-US" sz="2400" dirty="0" smtClean="0"/>
              <a:t>line </a:t>
            </a:r>
            <a:r>
              <a:rPr lang="en-US" sz="2400" dirty="0"/>
              <a:t>correspond to matches between </a:t>
            </a:r>
            <a:r>
              <a:rPr lang="en-US" sz="2400" dirty="0" smtClean="0"/>
              <a:t>SOHO and </a:t>
            </a:r>
            <a:r>
              <a:rPr lang="en-US" sz="2400" dirty="0"/>
              <a:t>Wind using our </a:t>
            </a:r>
            <a:r>
              <a:rPr lang="en-US" sz="2400" dirty="0" smtClean="0"/>
              <a:t>DTW algorithm, </a:t>
            </a:r>
            <a:r>
              <a:rPr lang="en-US" sz="2400" dirty="0"/>
              <a:t>while the solid red line is the path in standard DTW.</a:t>
            </a:r>
          </a:p>
        </p:txBody>
      </p:sp>
      <p:sp>
        <p:nvSpPr>
          <p:cNvPr id="36" name="TextBox 35"/>
          <p:cNvSpPr txBox="1"/>
          <p:nvPr/>
        </p:nvSpPr>
        <p:spPr>
          <a:xfrm>
            <a:off x="18054885" y="12185446"/>
            <a:ext cx="16116678" cy="1569660"/>
          </a:xfrm>
          <a:prstGeom prst="rect">
            <a:avLst/>
          </a:prstGeom>
          <a:noFill/>
        </p:spPr>
        <p:txBody>
          <a:bodyPr wrap="square" rtlCol="0">
            <a:spAutoFit/>
          </a:bodyPr>
          <a:lstStyle/>
          <a:p>
            <a:pPr algn="just"/>
            <a:r>
              <a:rPr lang="en-US" sz="2400" b="1" dirty="0"/>
              <a:t>Figure 2.  </a:t>
            </a:r>
            <a:r>
              <a:rPr lang="en-US" sz="2400" dirty="0"/>
              <a:t>The </a:t>
            </a:r>
            <a:r>
              <a:rPr lang="en-US" sz="2400" dirty="0" smtClean="0"/>
              <a:t>magnitude </a:t>
            </a:r>
            <a:r>
              <a:rPr lang="en-US" sz="2400" dirty="0"/>
              <a:t>of the solar wind velocity (left) and the B</a:t>
            </a:r>
            <a:r>
              <a:rPr lang="en-US" sz="2400" baseline="-25000" dirty="0"/>
              <a:t>Z</a:t>
            </a:r>
            <a:r>
              <a:rPr lang="en-US" sz="2400" dirty="0"/>
              <a:t> component of the magnetic field (right) as a function of time in the Wind (blue, diamond) reference frame. DSCOVR (black, circle), ACE (red, square), and SOHO/CELIAS (teal, triangle) are all warped to the Wind reference frame based on the best DTW solution. Interestingly, near 09 UT the plasma features in </a:t>
            </a:r>
            <a:r>
              <a:rPr lang="en-US" sz="2400" dirty="0" smtClean="0"/>
              <a:t>ACE and SOHO </a:t>
            </a:r>
            <a:r>
              <a:rPr lang="en-US" sz="2400" dirty="0"/>
              <a:t>are different than Wind or DSCOVR. </a:t>
            </a:r>
          </a:p>
        </p:txBody>
      </p:sp>
      <p:sp>
        <p:nvSpPr>
          <p:cNvPr id="39" name="TextBox 38"/>
          <p:cNvSpPr txBox="1"/>
          <p:nvPr/>
        </p:nvSpPr>
        <p:spPr>
          <a:xfrm>
            <a:off x="6449014" y="14702080"/>
            <a:ext cx="10116041" cy="1938992"/>
          </a:xfrm>
          <a:prstGeom prst="rect">
            <a:avLst/>
          </a:prstGeom>
          <a:noFill/>
        </p:spPr>
        <p:txBody>
          <a:bodyPr wrap="square" rtlCol="0">
            <a:spAutoFit/>
          </a:bodyPr>
          <a:lstStyle/>
          <a:p>
            <a:pPr algn="just"/>
            <a:r>
              <a:rPr lang="en-US" sz="2400" b="1" dirty="0"/>
              <a:t>Table 1. </a:t>
            </a:r>
            <a:r>
              <a:rPr lang="en-US" sz="2400" dirty="0"/>
              <a:t>The time cadences for each spacecraft at L1 (column 1) in its plasma (column 2) and magnetic field observations (column 3). While the DSCVOR magnetic field observations could have a cadence as low as 1s, we decimate the observations because we find no improvement in the fit with the higher cadence observations. The decimated data speeds up the DTW algorithm.</a:t>
            </a:r>
          </a:p>
        </p:txBody>
      </p:sp>
      <p:sp>
        <p:nvSpPr>
          <p:cNvPr id="30" name="TextBox 29"/>
          <p:cNvSpPr txBox="1"/>
          <p:nvPr/>
        </p:nvSpPr>
        <p:spPr>
          <a:xfrm>
            <a:off x="27340568" y="21551400"/>
            <a:ext cx="7132166" cy="4524315"/>
          </a:xfrm>
          <a:prstGeom prst="rect">
            <a:avLst/>
          </a:prstGeom>
          <a:noFill/>
        </p:spPr>
        <p:txBody>
          <a:bodyPr wrap="square" rtlCol="0">
            <a:spAutoFit/>
          </a:bodyPr>
          <a:lstStyle/>
          <a:p>
            <a:pPr algn="just"/>
            <a:r>
              <a:rPr lang="en-US" sz="2400" b="1" dirty="0"/>
              <a:t>Figure 3. </a:t>
            </a:r>
            <a:r>
              <a:rPr lang="en-US" sz="2400" dirty="0"/>
              <a:t>A series of space weather plane fronts on 2017/09/14 over-plotted on the positions of the spacecraft used in this study</a:t>
            </a:r>
            <a:r>
              <a:rPr lang="en-US" sz="2400" dirty="0" smtClean="0"/>
              <a:t>. The Earth’s bow shock is also shown for reference (black, solid). </a:t>
            </a:r>
            <a:r>
              <a:rPr lang="en-US" sz="2400" dirty="0"/>
              <a:t>The 2017/09/14 event is likely the result of a </a:t>
            </a:r>
            <a:r>
              <a:rPr lang="en-US" sz="2400" dirty="0" err="1"/>
              <a:t>corotating</a:t>
            </a:r>
            <a:r>
              <a:rPr lang="en-US" sz="2400" dirty="0"/>
              <a:t> planar structure steaming from the northern coronal hole. </a:t>
            </a:r>
            <a:r>
              <a:rPr lang="en-US" sz="2400" dirty="0">
                <a:solidFill>
                  <a:prstClr val="black"/>
                </a:solidFill>
              </a:rPr>
              <a:t>As such, the propagating phase </a:t>
            </a:r>
            <a:r>
              <a:rPr lang="en-US" sz="2400" dirty="0" smtClean="0">
                <a:solidFill>
                  <a:prstClr val="black"/>
                </a:solidFill>
              </a:rPr>
              <a:t>fronts for this event </a:t>
            </a:r>
            <a:r>
              <a:rPr lang="en-US" sz="2400" dirty="0">
                <a:solidFill>
                  <a:prstClr val="black"/>
                </a:solidFill>
              </a:rPr>
              <a:t>are generally visible in the following order: SOHO, ACE, Wind, DSCOVR, </a:t>
            </a:r>
            <a:r>
              <a:rPr lang="en-US" sz="2400" dirty="0" smtClean="0">
                <a:solidFill>
                  <a:prstClr val="black"/>
                </a:solidFill>
              </a:rPr>
              <a:t>THEMIS-B. Further evidence of a </a:t>
            </a:r>
            <a:r>
              <a:rPr lang="en-US" sz="2400" dirty="0" err="1" smtClean="0">
                <a:solidFill>
                  <a:prstClr val="black"/>
                </a:solidFill>
              </a:rPr>
              <a:t>corotating</a:t>
            </a:r>
            <a:r>
              <a:rPr lang="en-US" sz="2400" dirty="0" smtClean="0">
                <a:solidFill>
                  <a:prstClr val="black"/>
                </a:solidFill>
              </a:rPr>
              <a:t> planar structure due to a coronal hole comes from the bottom right plot in Figure 4, which shows a slow rolling increase in solar wind speed. </a:t>
            </a:r>
            <a:endParaRPr lang="en-US" sz="2400" dirty="0"/>
          </a:p>
        </p:txBody>
      </p:sp>
      <p:pic>
        <p:nvPicPr>
          <p:cNvPr id="4" name="Picture 3"/>
          <p:cNvPicPr>
            <a:picLocks noChangeAspect="1"/>
          </p:cNvPicPr>
          <p:nvPr/>
        </p:nvPicPr>
        <p:blipFill rotWithShape="1">
          <a:blip r:embed="rId3"/>
          <a:srcRect t="64627"/>
          <a:stretch/>
        </p:blipFill>
        <p:spPr>
          <a:xfrm>
            <a:off x="18899111" y="7437910"/>
            <a:ext cx="14050146" cy="4753653"/>
          </a:xfrm>
          <a:prstGeom prst="rect">
            <a:avLst/>
          </a:prstGeom>
        </p:spPr>
      </p:pic>
      <p:graphicFrame>
        <p:nvGraphicFramePr>
          <p:cNvPr id="14" name="Table 13"/>
          <p:cNvGraphicFramePr>
            <a:graphicFrameLocks noGrp="1"/>
          </p:cNvGraphicFramePr>
          <p:nvPr>
            <p:extLst>
              <p:ext uri="{D42A27DB-BD31-4B8C-83A1-F6EECF244321}">
                <p14:modId xmlns:p14="http://schemas.microsoft.com/office/powerpoint/2010/main" val="1484284508"/>
              </p:ext>
            </p:extLst>
          </p:nvPr>
        </p:nvGraphicFramePr>
        <p:xfrm>
          <a:off x="18139559" y="28755528"/>
          <a:ext cx="10266726" cy="3533775"/>
        </p:xfrm>
        <a:graphic>
          <a:graphicData uri="http://schemas.openxmlformats.org/drawingml/2006/table">
            <a:tbl>
              <a:tblPr firstRow="1" bandRow="1">
                <a:tableStyleId>{5C22544A-7EE6-4342-B048-85BDC9FD1C3A}</a:tableStyleId>
              </a:tblPr>
              <a:tblGrid>
                <a:gridCol w="2252133">
                  <a:extLst>
                    <a:ext uri="{9D8B030D-6E8A-4147-A177-3AD203B41FA5}">
                      <a16:colId xmlns:a16="http://schemas.microsoft.com/office/drawing/2014/main" xmlns="" val="20000"/>
                    </a:ext>
                  </a:extLst>
                </a:gridCol>
                <a:gridCol w="1126067">
                  <a:extLst>
                    <a:ext uri="{9D8B030D-6E8A-4147-A177-3AD203B41FA5}">
                      <a16:colId xmlns:a16="http://schemas.microsoft.com/office/drawing/2014/main" xmlns="" val="20001"/>
                    </a:ext>
                  </a:extLst>
                </a:gridCol>
                <a:gridCol w="1261533">
                  <a:extLst>
                    <a:ext uri="{9D8B030D-6E8A-4147-A177-3AD203B41FA5}">
                      <a16:colId xmlns:a16="http://schemas.microsoft.com/office/drawing/2014/main" xmlns="" val="20002"/>
                    </a:ext>
                  </a:extLst>
                </a:gridCol>
                <a:gridCol w="795867">
                  <a:extLst>
                    <a:ext uri="{9D8B030D-6E8A-4147-A177-3AD203B41FA5}">
                      <a16:colId xmlns:a16="http://schemas.microsoft.com/office/drawing/2014/main" xmlns="" val="20003"/>
                    </a:ext>
                  </a:extLst>
                </a:gridCol>
                <a:gridCol w="770467">
                  <a:extLst>
                    <a:ext uri="{9D8B030D-6E8A-4147-A177-3AD203B41FA5}">
                      <a16:colId xmlns:a16="http://schemas.microsoft.com/office/drawing/2014/main" xmlns="" val="20004"/>
                    </a:ext>
                  </a:extLst>
                </a:gridCol>
                <a:gridCol w="1134533">
                  <a:extLst>
                    <a:ext uri="{9D8B030D-6E8A-4147-A177-3AD203B41FA5}">
                      <a16:colId xmlns:a16="http://schemas.microsoft.com/office/drawing/2014/main" xmlns="" val="20005"/>
                    </a:ext>
                  </a:extLst>
                </a:gridCol>
                <a:gridCol w="877407">
                  <a:extLst>
                    <a:ext uri="{9D8B030D-6E8A-4147-A177-3AD203B41FA5}">
                      <a16:colId xmlns:a16="http://schemas.microsoft.com/office/drawing/2014/main" xmlns="" val="20006"/>
                    </a:ext>
                  </a:extLst>
                </a:gridCol>
                <a:gridCol w="729205">
                  <a:extLst>
                    <a:ext uri="{9D8B030D-6E8A-4147-A177-3AD203B41FA5}">
                      <a16:colId xmlns:a16="http://schemas.microsoft.com/office/drawing/2014/main" xmlns="" val="20007"/>
                    </a:ext>
                  </a:extLst>
                </a:gridCol>
                <a:gridCol w="706056">
                  <a:extLst>
                    <a:ext uri="{9D8B030D-6E8A-4147-A177-3AD203B41FA5}">
                      <a16:colId xmlns:a16="http://schemas.microsoft.com/office/drawing/2014/main" xmlns="" val="20008"/>
                    </a:ext>
                  </a:extLst>
                </a:gridCol>
                <a:gridCol w="613458">
                  <a:extLst>
                    <a:ext uri="{9D8B030D-6E8A-4147-A177-3AD203B41FA5}">
                      <a16:colId xmlns:a16="http://schemas.microsoft.com/office/drawing/2014/main" xmlns="" val="20009"/>
                    </a:ext>
                  </a:extLst>
                </a:gridCol>
              </a:tblGrid>
              <a:tr h="914400">
                <a:tc rowSpan="2">
                  <a:txBody>
                    <a:bodyPr/>
                    <a:lstStyle/>
                    <a:p>
                      <a:r>
                        <a:rPr lang="en-US" sz="1800" dirty="0"/>
                        <a:t>Time </a:t>
                      </a:r>
                    </a:p>
                    <a:p>
                      <a:r>
                        <a:rPr lang="en-US" sz="1800" dirty="0"/>
                        <a:t>[Wind, UTC]</a:t>
                      </a:r>
                    </a:p>
                  </a:txBody>
                  <a:tcPr/>
                </a:tc>
                <a:tc rowSpan="2">
                  <a:txBody>
                    <a:bodyPr/>
                    <a:lstStyle/>
                    <a:p>
                      <a:r>
                        <a:rPr lang="en-US" sz="1800" baseline="0" dirty="0"/>
                        <a:t>Preceding Time [h]</a:t>
                      </a:r>
                      <a:endParaRPr lang="en-US" sz="1800" dirty="0"/>
                    </a:p>
                  </a:txBody>
                  <a:tcPr/>
                </a:tc>
                <a:tc rowSpan="2">
                  <a:txBody>
                    <a:bodyPr/>
                    <a:lstStyle/>
                    <a:p>
                      <a:r>
                        <a:rPr lang="en-US" sz="1800" b="1" i="0" kern="1200" dirty="0">
                          <a:solidFill>
                            <a:schemeClr val="lt1"/>
                          </a:solidFill>
                          <a:effectLst/>
                          <a:latin typeface="+mn-lt"/>
                          <a:ea typeface="+mn-ea"/>
                          <a:cs typeface="+mn-cs"/>
                        </a:rPr>
                        <a:t>Succeeding</a:t>
                      </a:r>
                      <a:r>
                        <a:rPr lang="en-US" sz="1800" b="1" i="0" kern="1200" baseline="0" dirty="0">
                          <a:solidFill>
                            <a:schemeClr val="lt1"/>
                          </a:solidFill>
                          <a:effectLst/>
                          <a:latin typeface="+mn-lt"/>
                          <a:ea typeface="+mn-ea"/>
                          <a:cs typeface="+mn-cs"/>
                        </a:rPr>
                        <a:t> </a:t>
                      </a:r>
                      <a:r>
                        <a:rPr lang="en-US" sz="1800" dirty="0"/>
                        <a:t>Time [h]</a:t>
                      </a:r>
                    </a:p>
                  </a:txBody>
                  <a:tcPr/>
                </a:tc>
                <a:tc rowSpan="2">
                  <a:txBody>
                    <a:bodyPr/>
                    <a:lstStyle/>
                    <a:p>
                      <a:r>
                        <a:rPr lang="en-US" sz="1800" dirty="0"/>
                        <a:t>Rad 1 (min.)</a:t>
                      </a:r>
                    </a:p>
                  </a:txBody>
                  <a:tcPr/>
                </a:tc>
                <a:tc rowSpan="2">
                  <a:txBody>
                    <a:bodyPr/>
                    <a:lstStyle/>
                    <a:p>
                      <a:r>
                        <a:rPr lang="en-US" sz="1800" dirty="0"/>
                        <a:t>Rad 2 (min.)</a:t>
                      </a:r>
                    </a:p>
                  </a:txBody>
                  <a:tcPr/>
                </a:tc>
                <a:tc rowSpan="2">
                  <a:txBody>
                    <a:bodyPr/>
                    <a:lstStyle/>
                    <a:p>
                      <a:r>
                        <a:rPr lang="en-US" sz="1800" dirty="0"/>
                        <a:t>Max. </a:t>
                      </a:r>
                    </a:p>
                    <a:p>
                      <a:r>
                        <a:rPr lang="en-US" sz="1800" dirty="0"/>
                        <a:t>Allowed Ang. (Deg.)</a:t>
                      </a:r>
                    </a:p>
                  </a:txBody>
                  <a:tcPr/>
                </a:tc>
                <a:tc rowSpan="2">
                  <a:txBody>
                    <a:bodyPr/>
                    <a:lstStyle/>
                    <a:p>
                      <a:r>
                        <a:rPr lang="en-US" sz="1800" dirty="0"/>
                        <a:t>Match </a:t>
                      </a:r>
                      <a:r>
                        <a:rPr lang="en-US" sz="1800" dirty="0" err="1"/>
                        <a:t>Param</a:t>
                      </a:r>
                      <a:r>
                        <a:rPr lang="en-US" sz="1800" dirty="0"/>
                        <a:t>. [bar</a:t>
                      </a:r>
                      <a:r>
                        <a:rPr lang="en-US" sz="1800" baseline="0" dirty="0"/>
                        <a:t> SOHO]</a:t>
                      </a:r>
                      <a:endParaRPr lang="en-US" sz="1800" dirty="0"/>
                    </a:p>
                  </a:txBody>
                  <a:tcPr/>
                </a:tc>
                <a:tc gridSpan="3">
                  <a:txBody>
                    <a:bodyPr/>
                    <a:lstStyle/>
                    <a:p>
                      <a:r>
                        <a:rPr lang="en-US" sz="1800" dirty="0"/>
                        <a:t>THEMIS-B Position GSE in Re</a:t>
                      </a:r>
                    </a:p>
                    <a:p>
                      <a:endParaRPr lang="en-US" sz="1800"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xmlns="" val="10000"/>
                  </a:ext>
                </a:extLst>
              </a:tr>
              <a:tr h="365760">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vMerge="1">
                  <a:txBody>
                    <a:bodyPr/>
                    <a:lstStyle/>
                    <a:p>
                      <a:endParaRPr lang="en-US" dirty="0"/>
                    </a:p>
                  </a:txBody>
                  <a:tcPr/>
                </a:tc>
                <a:tc>
                  <a:txBody>
                    <a:bodyPr/>
                    <a:lstStyle/>
                    <a:p>
                      <a:r>
                        <a:rPr lang="en-US" sz="1800" dirty="0">
                          <a:solidFill>
                            <a:schemeClr val="bg1"/>
                          </a:solidFill>
                        </a:rPr>
                        <a:t>X</a:t>
                      </a:r>
                    </a:p>
                  </a:txBody>
                  <a:tcPr>
                    <a:solidFill>
                      <a:schemeClr val="accent1"/>
                    </a:solidFill>
                  </a:tcPr>
                </a:tc>
                <a:tc>
                  <a:txBody>
                    <a:bodyPr/>
                    <a:lstStyle/>
                    <a:p>
                      <a:r>
                        <a:rPr lang="en-US" sz="1800" dirty="0">
                          <a:solidFill>
                            <a:schemeClr val="bg1"/>
                          </a:solidFill>
                        </a:rPr>
                        <a:t>Y</a:t>
                      </a:r>
                    </a:p>
                  </a:txBody>
                  <a:tcPr>
                    <a:solidFill>
                      <a:schemeClr val="accent1"/>
                    </a:solidFill>
                  </a:tcPr>
                </a:tc>
                <a:tc>
                  <a:txBody>
                    <a:bodyPr/>
                    <a:lstStyle/>
                    <a:p>
                      <a:r>
                        <a:rPr lang="en-US" sz="1800" dirty="0">
                          <a:solidFill>
                            <a:schemeClr val="bg1"/>
                          </a:solidFill>
                        </a:rPr>
                        <a:t>Z</a:t>
                      </a:r>
                    </a:p>
                  </a:txBody>
                  <a:tcPr>
                    <a:solidFill>
                      <a:schemeClr val="accent1"/>
                    </a:solidFill>
                  </a:tcPr>
                </a:tc>
                <a:extLst>
                  <a:ext uri="{0D108BD9-81ED-4DB2-BD59-A6C34878D82A}">
                    <a16:rowId xmlns:a16="http://schemas.microsoft.com/office/drawing/2014/main" xmlns="" val="10001"/>
                  </a:ext>
                </a:extLst>
              </a:tr>
              <a:tr h="365760">
                <a:tc>
                  <a:txBody>
                    <a:bodyPr/>
                    <a:lstStyle/>
                    <a:p>
                      <a:r>
                        <a:rPr lang="en-US" sz="1800" dirty="0"/>
                        <a:t>2016/10/12 21:16:14</a:t>
                      </a:r>
                    </a:p>
                  </a:txBody>
                  <a:tcPr/>
                </a:tc>
                <a:tc>
                  <a:txBody>
                    <a:bodyPr/>
                    <a:lstStyle/>
                    <a:p>
                      <a:r>
                        <a:rPr lang="en-US" sz="1800" dirty="0"/>
                        <a:t>7.5</a:t>
                      </a:r>
                    </a:p>
                  </a:txBody>
                  <a:tcPr/>
                </a:tc>
                <a:tc>
                  <a:txBody>
                    <a:bodyPr/>
                    <a:lstStyle/>
                    <a:p>
                      <a:r>
                        <a:rPr lang="en-US" sz="1800" dirty="0"/>
                        <a:t>9.0</a:t>
                      </a:r>
                    </a:p>
                  </a:txBody>
                  <a:tcPr/>
                </a:tc>
                <a:tc>
                  <a:txBody>
                    <a:bodyPr/>
                    <a:lstStyle/>
                    <a:p>
                      <a:r>
                        <a:rPr lang="en-US" sz="1800" dirty="0"/>
                        <a:t>85</a:t>
                      </a:r>
                    </a:p>
                  </a:txBody>
                  <a:tcPr/>
                </a:tc>
                <a:tc>
                  <a:txBody>
                    <a:bodyPr/>
                    <a:lstStyle/>
                    <a:p>
                      <a:r>
                        <a:rPr lang="en-US" sz="1800" dirty="0"/>
                        <a:t>30</a:t>
                      </a:r>
                    </a:p>
                  </a:txBody>
                  <a:tcPr/>
                </a:tc>
                <a:tc>
                  <a:txBody>
                    <a:bodyPr/>
                    <a:lstStyle/>
                    <a:p>
                      <a:r>
                        <a:rPr lang="en-US" sz="1800" dirty="0"/>
                        <a:t>70</a:t>
                      </a:r>
                    </a:p>
                  </a:txBody>
                  <a:tcPr/>
                </a:tc>
                <a:tc>
                  <a:txBody>
                    <a:bodyPr/>
                    <a:lstStyle/>
                    <a:p>
                      <a:r>
                        <a:rPr lang="en-US" sz="1800" dirty="0" smtClean="0"/>
                        <a:t>|B|</a:t>
                      </a:r>
                      <a:endParaRPr lang="en-US" sz="1800" dirty="0"/>
                    </a:p>
                  </a:txBody>
                  <a:tcPr/>
                </a:tc>
                <a:tc>
                  <a:txBody>
                    <a:bodyPr/>
                    <a:lstStyle/>
                    <a:p>
                      <a:r>
                        <a:rPr lang="en-US" sz="1800" dirty="0"/>
                        <a:t>-43.1</a:t>
                      </a:r>
                    </a:p>
                  </a:txBody>
                  <a:tcPr/>
                </a:tc>
                <a:tc>
                  <a:txBody>
                    <a:bodyPr/>
                    <a:lstStyle/>
                    <a:p>
                      <a:r>
                        <a:rPr lang="en-US" sz="1800" dirty="0"/>
                        <a:t> 37.8</a:t>
                      </a:r>
                    </a:p>
                  </a:txBody>
                  <a:tcPr/>
                </a:tc>
                <a:tc>
                  <a:txBody>
                    <a:bodyPr/>
                    <a:lstStyle/>
                    <a:p>
                      <a:r>
                        <a:rPr lang="en-US" sz="1800" dirty="0"/>
                        <a:t>  0.1</a:t>
                      </a:r>
                    </a:p>
                  </a:txBody>
                  <a:tcPr/>
                </a:tc>
                <a:extLst>
                  <a:ext uri="{0D108BD9-81ED-4DB2-BD59-A6C34878D82A}">
                    <a16:rowId xmlns:a16="http://schemas.microsoft.com/office/drawing/2014/main" xmlns="" val="10002"/>
                  </a:ext>
                </a:extLst>
              </a:tr>
              <a:tr h="365760">
                <a:tc>
                  <a:txBody>
                    <a:bodyPr/>
                    <a:lstStyle/>
                    <a:p>
                      <a:r>
                        <a:rPr lang="en-US" sz="1800" dirty="0"/>
                        <a:t>2016/12/09</a:t>
                      </a:r>
                      <a:r>
                        <a:rPr lang="en-US" sz="1800" baseline="0" dirty="0"/>
                        <a:t> 04:45:29</a:t>
                      </a:r>
                      <a:endParaRPr lang="en-US" sz="1800" dirty="0"/>
                    </a:p>
                  </a:txBody>
                  <a:tcPr/>
                </a:tc>
                <a:tc>
                  <a:txBody>
                    <a:bodyPr/>
                    <a:lstStyle/>
                    <a:p>
                      <a:r>
                        <a:rPr lang="en-US" sz="1800" dirty="0"/>
                        <a:t>3.5</a:t>
                      </a:r>
                    </a:p>
                  </a:txBody>
                  <a:tcPr/>
                </a:tc>
                <a:tc>
                  <a:txBody>
                    <a:bodyPr/>
                    <a:lstStyle/>
                    <a:p>
                      <a:r>
                        <a:rPr lang="en-US" sz="1800" dirty="0"/>
                        <a:t>3.5</a:t>
                      </a:r>
                    </a:p>
                  </a:txBody>
                  <a:tcPr/>
                </a:tc>
                <a:tc>
                  <a:txBody>
                    <a:bodyPr/>
                    <a:lstStyle/>
                    <a:p>
                      <a:r>
                        <a:rPr lang="en-US" sz="1800" dirty="0"/>
                        <a:t>85</a:t>
                      </a:r>
                    </a:p>
                  </a:txBody>
                  <a:tcPr/>
                </a:tc>
                <a:tc>
                  <a:txBody>
                    <a:bodyPr/>
                    <a:lstStyle/>
                    <a:p>
                      <a:r>
                        <a:rPr lang="en-US" sz="1800" dirty="0"/>
                        <a:t>1</a:t>
                      </a:r>
                    </a:p>
                  </a:txBody>
                  <a:tcPr/>
                </a:tc>
                <a:tc>
                  <a:txBody>
                    <a:bodyPr/>
                    <a:lstStyle/>
                    <a:p>
                      <a:r>
                        <a:rPr lang="en-US" sz="1800" dirty="0"/>
                        <a:t>70</a:t>
                      </a:r>
                    </a:p>
                  </a:txBody>
                  <a:tcPr/>
                </a:tc>
                <a:tc>
                  <a:txBody>
                    <a:bodyPr/>
                    <a:lstStyle/>
                    <a:p>
                      <a:r>
                        <a:rPr lang="en-US" sz="1800" dirty="0" smtClean="0"/>
                        <a:t>|B|</a:t>
                      </a:r>
                      <a:endParaRPr lang="en-US" sz="1800" dirty="0"/>
                    </a:p>
                  </a:txBody>
                  <a:tcPr/>
                </a:tc>
                <a:tc>
                  <a:txBody>
                    <a:bodyPr/>
                    <a:lstStyle/>
                    <a:p>
                      <a:r>
                        <a:rPr lang="en-US" sz="1800" dirty="0"/>
                        <a:t>-26.1</a:t>
                      </a:r>
                    </a:p>
                  </a:txBody>
                  <a:tcPr/>
                </a:tc>
                <a:tc>
                  <a:txBody>
                    <a:bodyPr/>
                    <a:lstStyle/>
                    <a:p>
                      <a:r>
                        <a:rPr lang="en-US" sz="1800" dirty="0"/>
                        <a:t> 52.5</a:t>
                      </a:r>
                    </a:p>
                  </a:txBody>
                  <a:tcPr/>
                </a:tc>
                <a:tc>
                  <a:txBody>
                    <a:bodyPr/>
                    <a:lstStyle/>
                    <a:p>
                      <a:r>
                        <a:rPr lang="en-US" sz="1800" dirty="0"/>
                        <a:t>-3.3</a:t>
                      </a:r>
                    </a:p>
                  </a:txBody>
                  <a:tcPr/>
                </a:tc>
                <a:extLst>
                  <a:ext uri="{0D108BD9-81ED-4DB2-BD59-A6C34878D82A}">
                    <a16:rowId xmlns:a16="http://schemas.microsoft.com/office/drawing/2014/main" xmlns="" val="10003"/>
                  </a:ext>
                </a:extLst>
              </a:tr>
              <a:tr h="365760">
                <a:tc>
                  <a:txBody>
                    <a:bodyPr/>
                    <a:lstStyle/>
                    <a:p>
                      <a:r>
                        <a:rPr lang="en-US" sz="1800" dirty="0"/>
                        <a:t>2016/12/21 08:43:12</a:t>
                      </a:r>
                    </a:p>
                  </a:txBody>
                  <a:tcPr/>
                </a:tc>
                <a:tc>
                  <a:txBody>
                    <a:bodyPr/>
                    <a:lstStyle/>
                    <a:p>
                      <a:r>
                        <a:rPr lang="en-US" sz="1800" dirty="0"/>
                        <a:t>2.5</a:t>
                      </a:r>
                    </a:p>
                  </a:txBody>
                  <a:tcPr/>
                </a:tc>
                <a:tc>
                  <a:txBody>
                    <a:bodyPr/>
                    <a:lstStyle/>
                    <a:p>
                      <a:r>
                        <a:rPr lang="en-US" sz="1800" dirty="0"/>
                        <a:t>4.5</a:t>
                      </a:r>
                    </a:p>
                  </a:txBody>
                  <a:tcPr/>
                </a:tc>
                <a:tc>
                  <a:txBody>
                    <a:bodyPr/>
                    <a:lstStyle/>
                    <a:p>
                      <a:r>
                        <a:rPr lang="en-US" sz="1800" dirty="0"/>
                        <a:t>85</a:t>
                      </a:r>
                    </a:p>
                  </a:txBody>
                  <a:tcPr/>
                </a:tc>
                <a:tc>
                  <a:txBody>
                    <a:bodyPr/>
                    <a:lstStyle/>
                    <a:p>
                      <a:r>
                        <a:rPr lang="en-US" sz="1800" dirty="0"/>
                        <a:t>30</a:t>
                      </a:r>
                    </a:p>
                  </a:txBody>
                  <a:tcPr/>
                </a:tc>
                <a:tc>
                  <a:txBody>
                    <a:bodyPr/>
                    <a:lstStyle/>
                    <a:p>
                      <a:r>
                        <a:rPr lang="en-US" sz="1800" dirty="0"/>
                        <a:t>70</a:t>
                      </a:r>
                    </a:p>
                  </a:txBody>
                  <a:tcPr/>
                </a:tc>
                <a:tc>
                  <a:txBody>
                    <a:bodyPr/>
                    <a:lstStyle/>
                    <a:p>
                      <a:r>
                        <a:rPr lang="en-US" sz="1800" dirty="0"/>
                        <a:t>|B|</a:t>
                      </a:r>
                    </a:p>
                  </a:txBody>
                  <a:tcPr/>
                </a:tc>
                <a:tc>
                  <a:txBody>
                    <a:bodyPr/>
                    <a:lstStyle/>
                    <a:p>
                      <a:r>
                        <a:rPr lang="en-US" sz="1800" dirty="0"/>
                        <a:t>   2.7</a:t>
                      </a:r>
                    </a:p>
                  </a:txBody>
                  <a:tcPr/>
                </a:tc>
                <a:tc>
                  <a:txBody>
                    <a:bodyPr/>
                    <a:lstStyle/>
                    <a:p>
                      <a:r>
                        <a:rPr lang="en-US" sz="1800" dirty="0"/>
                        <a:t>-62.6</a:t>
                      </a:r>
                    </a:p>
                  </a:txBody>
                  <a:tcPr/>
                </a:tc>
                <a:tc>
                  <a:txBody>
                    <a:bodyPr/>
                    <a:lstStyle/>
                    <a:p>
                      <a:r>
                        <a:rPr lang="en-US" sz="1800" dirty="0"/>
                        <a:t> 2.3</a:t>
                      </a:r>
                    </a:p>
                  </a:txBody>
                  <a:tcPr/>
                </a:tc>
                <a:extLst>
                  <a:ext uri="{0D108BD9-81ED-4DB2-BD59-A6C34878D82A}">
                    <a16:rowId xmlns:a16="http://schemas.microsoft.com/office/drawing/2014/main" xmlns="" val="10004"/>
                  </a:ext>
                </a:extLst>
              </a:tr>
              <a:tr h="385986">
                <a:tc>
                  <a:txBody>
                    <a:bodyPr/>
                    <a:lstStyle/>
                    <a:p>
                      <a:r>
                        <a:rPr lang="en-US" sz="1800" dirty="0"/>
                        <a:t>2017/06/23</a:t>
                      </a:r>
                      <a:r>
                        <a:rPr lang="en-US" sz="1800" baseline="0" dirty="0"/>
                        <a:t> 06:49:45</a:t>
                      </a:r>
                      <a:endParaRPr lang="en-US" sz="1800" dirty="0"/>
                    </a:p>
                  </a:txBody>
                  <a:tcPr/>
                </a:tc>
                <a:tc>
                  <a:txBody>
                    <a:bodyPr/>
                    <a:lstStyle/>
                    <a:p>
                      <a:r>
                        <a:rPr lang="en-US" sz="1800" dirty="0"/>
                        <a:t>3.5</a:t>
                      </a:r>
                    </a:p>
                  </a:txBody>
                  <a:tcPr/>
                </a:tc>
                <a:tc>
                  <a:txBody>
                    <a:bodyPr/>
                    <a:lstStyle/>
                    <a:p>
                      <a:r>
                        <a:rPr lang="en-US" sz="1800" dirty="0"/>
                        <a:t>5.5</a:t>
                      </a:r>
                    </a:p>
                  </a:txBody>
                  <a:tcPr/>
                </a:tc>
                <a:tc>
                  <a:txBody>
                    <a:bodyPr/>
                    <a:lstStyle/>
                    <a:p>
                      <a:r>
                        <a:rPr lang="en-US" sz="1800" dirty="0"/>
                        <a:t>85</a:t>
                      </a:r>
                    </a:p>
                  </a:txBody>
                  <a:tcPr/>
                </a:tc>
                <a:tc>
                  <a:txBody>
                    <a:bodyPr/>
                    <a:lstStyle/>
                    <a:p>
                      <a:r>
                        <a:rPr lang="en-US" sz="1800" dirty="0"/>
                        <a:t>30</a:t>
                      </a:r>
                    </a:p>
                  </a:txBody>
                  <a:tcPr/>
                </a:tc>
                <a:tc>
                  <a:txBody>
                    <a:bodyPr/>
                    <a:lstStyle/>
                    <a:p>
                      <a:r>
                        <a:rPr lang="en-US" sz="1800" dirty="0"/>
                        <a:t>70</a:t>
                      </a:r>
                    </a:p>
                  </a:txBody>
                  <a:tcPr/>
                </a:tc>
                <a:tc>
                  <a:txBody>
                    <a:bodyPr/>
                    <a:lstStyle/>
                    <a:p>
                      <a:r>
                        <a:rPr lang="en-US" sz="1800" dirty="0"/>
                        <a:t>|B|</a:t>
                      </a:r>
                    </a:p>
                  </a:txBody>
                  <a:tcPr/>
                </a:tc>
                <a:tc>
                  <a:txBody>
                    <a:bodyPr/>
                    <a:lstStyle/>
                    <a:p>
                      <a:r>
                        <a:rPr lang="en-US" sz="1800" dirty="0"/>
                        <a:t> 56.4</a:t>
                      </a:r>
                    </a:p>
                  </a:txBody>
                  <a:tcPr/>
                </a:tc>
                <a:tc>
                  <a:txBody>
                    <a:bodyPr/>
                    <a:lstStyle/>
                    <a:p>
                      <a:r>
                        <a:rPr lang="en-US" sz="1800" dirty="0"/>
                        <a:t>-12.5</a:t>
                      </a:r>
                    </a:p>
                  </a:txBody>
                  <a:tcPr/>
                </a:tc>
                <a:tc>
                  <a:txBody>
                    <a:bodyPr/>
                    <a:lstStyle/>
                    <a:p>
                      <a:r>
                        <a:rPr lang="en-US" sz="1800" dirty="0"/>
                        <a:t>-4.6</a:t>
                      </a:r>
                    </a:p>
                  </a:txBody>
                  <a:tcPr/>
                </a:tc>
                <a:extLst>
                  <a:ext uri="{0D108BD9-81ED-4DB2-BD59-A6C34878D82A}">
                    <a16:rowId xmlns:a16="http://schemas.microsoft.com/office/drawing/2014/main" xmlns="" val="10005"/>
                  </a:ext>
                </a:extLst>
              </a:tr>
              <a:tr h="404589">
                <a:tc>
                  <a:txBody>
                    <a:bodyPr/>
                    <a:lstStyle/>
                    <a:p>
                      <a:r>
                        <a:rPr lang="en-US" sz="1800" dirty="0"/>
                        <a:t>2017/08/31 04:35:27</a:t>
                      </a:r>
                    </a:p>
                  </a:txBody>
                  <a:tcPr/>
                </a:tc>
                <a:tc>
                  <a:txBody>
                    <a:bodyPr/>
                    <a:lstStyle/>
                    <a:p>
                      <a:r>
                        <a:rPr lang="en-US" sz="1800" dirty="0"/>
                        <a:t>3.5</a:t>
                      </a:r>
                    </a:p>
                  </a:txBody>
                  <a:tcPr/>
                </a:tc>
                <a:tc>
                  <a:txBody>
                    <a:bodyPr/>
                    <a:lstStyle/>
                    <a:p>
                      <a:r>
                        <a:rPr lang="en-US" sz="1800" dirty="0"/>
                        <a:t>8.5</a:t>
                      </a:r>
                    </a:p>
                  </a:txBody>
                  <a:tcPr/>
                </a:tc>
                <a:tc>
                  <a:txBody>
                    <a:bodyPr/>
                    <a:lstStyle/>
                    <a:p>
                      <a:r>
                        <a:rPr lang="en-US" sz="1800" dirty="0"/>
                        <a:t>85</a:t>
                      </a:r>
                    </a:p>
                  </a:txBody>
                  <a:tcPr/>
                </a:tc>
                <a:tc>
                  <a:txBody>
                    <a:bodyPr/>
                    <a:lstStyle/>
                    <a:p>
                      <a:r>
                        <a:rPr lang="en-US" sz="1800" dirty="0"/>
                        <a:t>30</a:t>
                      </a:r>
                    </a:p>
                  </a:txBody>
                  <a:tcPr/>
                </a:tc>
                <a:tc>
                  <a:txBody>
                    <a:bodyPr/>
                    <a:lstStyle/>
                    <a:p>
                      <a:r>
                        <a:rPr lang="en-US" sz="1800" dirty="0"/>
                        <a:t>70</a:t>
                      </a:r>
                    </a:p>
                  </a:txBody>
                  <a:tcPr/>
                </a:tc>
                <a:tc>
                  <a:txBody>
                    <a:bodyPr/>
                    <a:lstStyle/>
                    <a:p>
                      <a:r>
                        <a:rPr lang="en-US" sz="1800" dirty="0"/>
                        <a:t>|B|</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dirty="0"/>
                        <a:t>-25.4 </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dirty="0"/>
                        <a:t> 57.6</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dirty="0"/>
                        <a:t> 4.4</a:t>
                      </a:r>
                    </a:p>
                  </a:txBody>
                  <a:tcPr/>
                </a:tc>
                <a:extLst>
                  <a:ext uri="{0D108BD9-81ED-4DB2-BD59-A6C34878D82A}">
                    <a16:rowId xmlns:a16="http://schemas.microsoft.com/office/drawing/2014/main" xmlns="" val="10006"/>
                  </a:ext>
                </a:extLst>
              </a:tr>
              <a:tr h="365760">
                <a:tc>
                  <a:txBody>
                    <a:bodyPr/>
                    <a:lstStyle/>
                    <a:p>
                      <a:r>
                        <a:rPr lang="en-US" sz="1800" dirty="0"/>
                        <a:t>2017/09/14 10:13:23</a:t>
                      </a:r>
                    </a:p>
                  </a:txBody>
                  <a:tcPr/>
                </a:tc>
                <a:tc>
                  <a:txBody>
                    <a:bodyPr/>
                    <a:lstStyle/>
                    <a:p>
                      <a:r>
                        <a:rPr lang="en-US" sz="1800" dirty="0"/>
                        <a:t>3.5</a:t>
                      </a:r>
                    </a:p>
                  </a:txBody>
                  <a:tcPr/>
                </a:tc>
                <a:tc>
                  <a:txBody>
                    <a:bodyPr/>
                    <a:lstStyle/>
                    <a:p>
                      <a:r>
                        <a:rPr lang="en-US" sz="1800" dirty="0"/>
                        <a:t>5.5</a:t>
                      </a:r>
                    </a:p>
                  </a:txBody>
                  <a:tcPr/>
                </a:tc>
                <a:tc>
                  <a:txBody>
                    <a:bodyPr/>
                    <a:lstStyle/>
                    <a:p>
                      <a:r>
                        <a:rPr lang="en-US" sz="1800" dirty="0"/>
                        <a:t>85</a:t>
                      </a:r>
                    </a:p>
                  </a:txBody>
                  <a:tcPr/>
                </a:tc>
                <a:tc>
                  <a:txBody>
                    <a:bodyPr/>
                    <a:lstStyle/>
                    <a:p>
                      <a:r>
                        <a:rPr lang="en-US" sz="1800" dirty="0"/>
                        <a:t>30</a:t>
                      </a:r>
                    </a:p>
                  </a:txBody>
                  <a:tcPr/>
                </a:tc>
                <a:tc>
                  <a:txBody>
                    <a:bodyPr/>
                    <a:lstStyle/>
                    <a:p>
                      <a:r>
                        <a:rPr lang="en-US" sz="1800" dirty="0"/>
                        <a:t>60</a:t>
                      </a:r>
                    </a:p>
                  </a:txBody>
                  <a:tcPr/>
                </a:tc>
                <a:tc>
                  <a:txBody>
                    <a:bodyPr/>
                    <a:lstStyle/>
                    <a:p>
                      <a:r>
                        <a:rPr lang="en-US" sz="1800" dirty="0"/>
                        <a:t>|B|</a:t>
                      </a:r>
                    </a:p>
                  </a:txBody>
                  <a:tcPr/>
                </a:tc>
                <a:tc>
                  <a:txBody>
                    <a:bodyPr/>
                    <a:lstStyle/>
                    <a:p>
                      <a:r>
                        <a:rPr lang="en-US" sz="1800" dirty="0"/>
                        <a:t> 14.4</a:t>
                      </a:r>
                    </a:p>
                  </a:txBody>
                  <a:tcPr/>
                </a:tc>
                <a:tc>
                  <a:txBody>
                    <a:bodyPr/>
                    <a:lstStyle/>
                    <a:p>
                      <a:r>
                        <a:rPr lang="en-US" sz="1800" dirty="0"/>
                        <a:t>-56.9</a:t>
                      </a:r>
                    </a:p>
                  </a:txBody>
                  <a:tcPr/>
                </a:tc>
                <a:tc>
                  <a:txBody>
                    <a:bodyPr/>
                    <a:lstStyle/>
                    <a:p>
                      <a:r>
                        <a:rPr lang="en-US" sz="1800" dirty="0"/>
                        <a:t>-4.1</a:t>
                      </a:r>
                    </a:p>
                  </a:txBody>
                  <a:tcPr/>
                </a:tc>
                <a:extLst>
                  <a:ext uri="{0D108BD9-81ED-4DB2-BD59-A6C34878D82A}">
                    <a16:rowId xmlns:a16="http://schemas.microsoft.com/office/drawing/2014/main" xmlns="" val="10007"/>
                  </a:ext>
                </a:extLst>
              </a:tr>
            </a:tbl>
          </a:graphicData>
        </a:graphic>
      </p:graphicFrame>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6477" y="20025601"/>
            <a:ext cx="9389995" cy="8992677"/>
          </a:xfrm>
          <a:prstGeom prst="rect">
            <a:avLst/>
          </a:prstGeom>
        </p:spPr>
      </p:pic>
      <p:sp>
        <p:nvSpPr>
          <p:cNvPr id="24" name="TextBox 23"/>
          <p:cNvSpPr txBox="1"/>
          <p:nvPr/>
        </p:nvSpPr>
        <p:spPr>
          <a:xfrm>
            <a:off x="17973269" y="4066882"/>
            <a:ext cx="16728425" cy="3077766"/>
          </a:xfrm>
          <a:prstGeom prst="rect">
            <a:avLst/>
          </a:prstGeom>
          <a:noFill/>
        </p:spPr>
        <p:txBody>
          <a:bodyPr wrap="square" rtlCol="0">
            <a:spAutoFit/>
          </a:bodyPr>
          <a:lstStyle/>
          <a:p>
            <a:r>
              <a:rPr lang="en-US" sz="3800" b="1" dirty="0" smtClean="0"/>
              <a:t>Analysis (Cont</a:t>
            </a:r>
            <a:r>
              <a:rPr lang="en-US" sz="3800" b="1" dirty="0"/>
              <a:t>.)</a:t>
            </a:r>
          </a:p>
          <a:p>
            <a:pPr algn="just"/>
            <a:r>
              <a:rPr lang="en-US" sz="2600" dirty="0" smtClean="0"/>
              <a:t>To compute a DTW path </a:t>
            </a:r>
            <a:r>
              <a:rPr lang="en-US" sz="2600" dirty="0"/>
              <a:t>you must search through the cost matrix to find the path of minimum cost. Since each index value corresponds to a time, the difference between each </a:t>
            </a:r>
            <a:r>
              <a:rPr lang="en-US" sz="2600" dirty="0" err="1"/>
              <a:t>i,j</a:t>
            </a:r>
            <a:r>
              <a:rPr lang="en-US" sz="2600" dirty="0"/>
              <a:t> along the optimal path is a time offset between observed features. As such, you may </a:t>
            </a:r>
            <a:r>
              <a:rPr lang="en-US" sz="2600" dirty="0" smtClean="0"/>
              <a:t>warp in time </a:t>
            </a:r>
            <a:r>
              <a:rPr lang="en-US" sz="2600" dirty="0"/>
              <a:t>any spacecraft observation to another (Figure 2). </a:t>
            </a:r>
            <a:r>
              <a:rPr lang="en-US" sz="2600" dirty="0" smtClean="0"/>
              <a:t>We used </a:t>
            </a:r>
            <a:r>
              <a:rPr lang="en-US" sz="2600" dirty="0"/>
              <a:t>Wind as the reference spacecraft. In order to account for the bulk time offsets between spacecraft, we first search for the average time offset by taking the mean time offset of the central hour allowing 85 minutes of compression. Then we reselected the data taking into account the bulk offset and find a second DTW path allowing for less compression (generally less than 30 minutes, Table 2).</a:t>
            </a:r>
          </a:p>
        </p:txBody>
      </p:sp>
      <p:sp>
        <p:nvSpPr>
          <p:cNvPr id="42" name="Rectangle 41"/>
          <p:cNvSpPr/>
          <p:nvPr/>
        </p:nvSpPr>
        <p:spPr>
          <a:xfrm>
            <a:off x="17973269" y="17482766"/>
            <a:ext cx="16728425" cy="1692771"/>
          </a:xfrm>
          <a:prstGeom prst="rect">
            <a:avLst/>
          </a:prstGeom>
        </p:spPr>
        <p:txBody>
          <a:bodyPr wrap="square">
            <a:spAutoFit/>
          </a:bodyPr>
          <a:lstStyle/>
          <a:p>
            <a:r>
              <a:rPr lang="en-US" sz="2600" dirty="0" smtClean="0"/>
              <a:t>Since </a:t>
            </a:r>
            <a:r>
              <a:rPr lang="en-US" sz="2600" dirty="0"/>
              <a:t>there are currently four spacecraft at L1, we may assume </a:t>
            </a:r>
            <a:r>
              <a:rPr lang="en-US" sz="2600" dirty="0" smtClean="0"/>
              <a:t>a planar </a:t>
            </a:r>
            <a:r>
              <a:rPr lang="en-US" sz="2600" dirty="0"/>
              <a:t>phase </a:t>
            </a:r>
            <a:r>
              <a:rPr lang="en-US" sz="2600" dirty="0" smtClean="0"/>
              <a:t>front. </a:t>
            </a:r>
            <a:r>
              <a:rPr lang="en-US" sz="2600" dirty="0"/>
              <a:t>From the planar assumption, we may uniquely solve for the 3 components of the velocity by taking time and position offsets of three of the spacecraft compared to the remaining reference spacecraft at L1 (Equation 2). </a:t>
            </a:r>
            <a:r>
              <a:rPr lang="en-US" sz="2600" dirty="0" smtClean="0"/>
              <a:t>After </a:t>
            </a:r>
            <a:r>
              <a:rPr lang="en-US" sz="2600" dirty="0"/>
              <a:t>we know the velocity components of the plane, we can calculate the distance and predict the time delay between the plane at the reference </a:t>
            </a:r>
            <a:r>
              <a:rPr lang="en-US" sz="2600" dirty="0" smtClean="0"/>
              <a:t>spacecraft (Equation 3).</a:t>
            </a:r>
            <a:endParaRPr lang="en-US" sz="2600" dirty="0"/>
          </a:p>
        </p:txBody>
      </p:sp>
      <p:sp>
        <p:nvSpPr>
          <p:cNvPr id="49" name="TextBox 48"/>
          <p:cNvSpPr txBox="1"/>
          <p:nvPr/>
        </p:nvSpPr>
        <p:spPr>
          <a:xfrm>
            <a:off x="28497979" y="28841013"/>
            <a:ext cx="5974755" cy="1200329"/>
          </a:xfrm>
          <a:prstGeom prst="rect">
            <a:avLst/>
          </a:prstGeom>
          <a:noFill/>
        </p:spPr>
        <p:txBody>
          <a:bodyPr wrap="square" rtlCol="0">
            <a:spAutoFit/>
          </a:bodyPr>
          <a:lstStyle/>
          <a:p>
            <a:r>
              <a:rPr lang="en-US" sz="2400" b="1" dirty="0"/>
              <a:t>Table 2. </a:t>
            </a:r>
            <a:r>
              <a:rPr lang="en-US" sz="2400" dirty="0"/>
              <a:t>The parameters used in each DTW solution shown in Figure 4. The order goes left to right then top to bottom. </a:t>
            </a:r>
          </a:p>
        </p:txBody>
      </p:sp>
      <p:sp>
        <p:nvSpPr>
          <p:cNvPr id="19" name="AutoShape 2" descr="data:image/png;base64,iVBORw0KGgoAAAANSUhEUgAAAgYAAAHpCAYAAAD5xfRqAAAABHNCSVQICAgIfAhkiAAAAAlwSFlzAAALEgAACxIB0t1+/AAAADl0RVh0U29mdHdhcmUAbWF0cGxvdGxpYiB2ZXJzaW9uIDIuMS4wLCBodHRwOi8vbWF0cGxvdGxpYi5vcmcvpW3flQAAIABJREFUeJzs3Xu8VFX9//HXR/CKF0DFuKggoCDeQPKSmiIqmIWpaJgp9YX8Zvqtfn0tNe17zsn791t5KbtjXiqxstBMEUXRNAFF0AAxUDG5JMlVJUHw8/tjrRk2c2bOmTlzPee8nzz2gzNrr733mj2z9qy99rqYuyMiIiICsE21EyAiIiK1QwUDERERSVPBQERERNJUMBAREZE0FQxEREQkrWO1E1BJe+yxh/fu3bvZeMuWLaNHjx4VjVeNY7a3eLWctrYUb9asWevdvVNz8ZL5sVSfX6Xi1FJaKhmnltJSqji1lJZSxUmunzVr1tvuvmeTO8xg7am74tChQ/35559vNp6Zkc95KWW8ahyzvcWr5bS1wXjWXLxkfizV51epOLWUlkrGqaW0lCpOLaWlVHGS681slrsPbXKHGfQoQURERNJUMChCXV1dyeLlu698lTJthcTLVy2nr5bTVo7jljp9wPJS7xBKl49K8X5rKS2lPFZ7PDe1lJZSximGHiVkkW+VaTXUctqgttNXy2mDtpO+fKsuC32UUEm1lB6lJbdaSk+tpkWPEkRERKQoKhiIiIhIWrsqGCxbtgwzw8yor6/PGa/cz2+KUctpg9pOXy2nDVp3+urr69N5C2i+TyNb58fjjz++RKksjVr6LJSW3GopPbWUluOPP77g/JikNgbSpsSMUDbtKb+0VEvaGIhIeaiNgYiIiBRFBQOREnnzzTcZNmwYAwcOZNCgQdxyyy0ArFq1ipNPPpn+/ftz8skns3r1agAWLFjA0Ucfzfbbb893v/vdrfa1Zs0aRo8ezYABAxg4cCDPPvtset2zzz7LF7/4RVauXMmwYcPYeeedueSSS7baftasWRx88MH069ePr3zlK1vVdDS3/fr16znttNMYMGAAgwYN4vLLLy/5uRKR2qWCgUiJdOzYke9973u8/PLLTJ8+ndtuu4358+dzww03MHz4cBYuXMjw4cO54YYbAOjatSu33norl156aaN9ffWrX2XkyJEsWLCAF198kYEDB6bXTZ48mZEjR7LDDjtw9dVXNypUAFx00UX87Gc/Y+HChSxcuJDJkycXtP2ll17KggULmD17Ns888wwPP/xwKU6RiLQCKhhIm+buRS2F6N69O0OGDAFgl112YeDAgSxdupT777+fsWPHAjB27FgmTZoEQLdu3fjoRz/Ktttuu9V+1q1bx1NPPcW4ceMA2G677ejcuXN6/dSpUznppJPo1KkTxx57LDvssMNW2y9fvpx169Zx9NFHY2ZccMEF6WPms/1OO+3EsGHD0sceMmQIS5YsKehciEjrpYKBSBksXryY2bNnc+SRR/LWW2/RvXt3IBQeVqxY0eS2r732GnvuuSdf+MIXGDx4MOPHj+e9994D4O2332bbbbdlt912y7n90qVL6dWrV/p1r169WLp0ad7bJ61Zs4Y//elPDB8+PK/4ItL6qWAgUmLvvvsuZ511FjfffDO77rprwdtv2rSJF154gYsuuojZs2fTqVOn9OOHKVOmcMoppzS5fbaajlRvjXy2T6bj3HPP5Stf+Qr77bdfge9CRFqrdlUwyHccA2k7Up93S5dCffDBB5x11lmcd955nHnmmQDstddeLF8epg9Yvnw53bp1a3IfvXr1olevXhx55JEAjB49mhdeeAGAhx9+mJEjRza7fbLqf8mSJekpWPPZPuXCCy+kf//+fO1rX2s2brHjGCg/ipROS/JjUrsqGPTo0SP97FgXIik1d2fcuHEMHDiQr3/96+nwUaNGceeddwJw5513cvrppze5n4985CPsvffevPLKK0BoE3DggQfi7rz00kscdthhTW7fvXt3dtllF6ZPn467c9ddd3H66afnvT3AVVddxdq1a7n55pubjQvhQpRol7Esn22UH0XKoyX5cSvFNs5qTcvhhx/u0rYBZV2a8pe//MUBP/jgg/3QQw/1Qw891P/85z/722+/7SeeeKL369fPTzzxRF+5cqW7uy9fvtx79uzpu+yyi++2227es2dPX7t2rbu7z5492w8//HA/+OCD/fTTT/dVq1b5c88952PHjt3qmPvuu6936dLFO3Xq5D179vR58+a5u/tzzz3ngwYN8v32288vvvhi//DDD/Pe/s0333TABwwYkH4fP//5zwv5DJ535UeRmpBvfkwuHVtUHBGRRo499ticPRmmTp3aKOwjH/lIztb+hx12GJmjAqa6GSYtXrw46/ZDhw5l7ty5Ld4+1/sQkbZPBQNpU9ryD9pVV11V1e1FpH1oV20MREREpGkqGIiIiEiaCgYiIiKS1q4KBuo33faZlXeR7DSOgUjtKHYcA2vLjbUyaf73tq/cP97tKLu0WL7zvys/ipRfvvkxqV3VGIiUU61Mu9zctMnLly/nlFNOYc6cORx99NEMGjSIQw45hHvvvTcd54c//CH9+vXDzHj77bdLfq5EpHapYCBSIrU07XJT0yZPnjyZESNGsNNOO3HXXXcxb948Jk+ezNe+9jXWrFkDwDHHHMNjjz3GvvvuW+rTJCI1TgUDadPci1sKUSvTLjc3bfLkyZM59dRT2X///enfvz8Qhifu1q0b//rXvwAYPHgwvXv3LuwEiEiboIKBSBlUc9rlpMxpkzdv3swrr7zCgQceuFW8mTNnsnHjRvr27VvoWxWRNkYFA5ESq/a0y8n9ZE6bPGPGjPSsjSnLly/n/PPP55e//CXbbKNLgkh7p6uAtGmV7p5YC9Mup2SbNjlz+3Xr1nHaaadxzTXXcNRRR+X/RkWkzWpXBQP1m5Zy8hqZdhlyT5s8derU9GOFjRs3csYZZ3DBBRdw9tlnF/ReM2kcA5HaUew4BlWfCrmSi6Z5bfuKb27Y9NKUWpl2Ode0yStWrPBhw4alt7377ru9Y8eO6TiHHnqoz549293db7nlFu/Zs6d36NDBu3fv7uPGjSvgM9C0yyK1It/8mFw0wJG0KW15gKNrrrmGfv36MWbMmBZt/6tf/YolS5Y0Gteg1DTAkUjtaMkAR5p2WdqUtlzOLXba5M997nMlSomItGXtqo2BiIiINK0mCgZm1sHMZpvZg/F1HzObYWYLzexeM9suhm8fXy+K63sn9nFFDH/FzEZU552IiIi0bjVRMAC+CryceH0jcJO79wdWA+Ni+Dhgtbv3A26K8TCzA4ExwCBgJPAjM+tQobSLiIi0GVUvGJhZL+A04BfxtQEnAr+PUe4EPh3/Pj2+Jq4fHuOfDkx09w3u/jqwCDiiMu9AaormXRYRKUrVCwbAzcA3gQ/j692BNe6+Kb5eAvSMf/cE3gSI69fG+OnwLNukJftNZy7qRy2Sv2Q/6cyFFoxjoPwo0nKlyI9JVS0YmNkngRXuPisZnCWqN7OuqW3SevTokbPfpi5EUqzWNu0yhAGX+vfvT//+/dODMAHce++9HHLIIQwaNIhvfvObjd5rfX19zrwELMvnfCk/ipRGKfJjUrVrDI4BRpnZYmAi4RHCzUBnM0t1pezFlje2BNgbIK7fDViVDM+yjUhFtLZpl1etWkVDQwMzZsxg5syZNDQ0sHr1alauXMk3vvENpk6dyrx583jrrbeYOnVqGc6YiNSiqhYM3P0Kd+/l7r0JjQcfd/fzgCeA0THaWOD++PcD8TVx/eNxZKcHgDGx10IfoD8ws0JvQ2pZsYMdFqC1Tbv8yCOPcPLJJ9O1a1e6dOnCySefzOTJk3nttdfYf//92XPPPQE46aSTuO+++wo6FyLSelW7xiCXy4Cvm9kiQhuCCTF8ArB7DP86cDmAu88DfgvMByYDF7v75oqnWiRqDdMuL126lL333lLR1qtXL5YuXUq/fv1YsGABixcvZtOmTUyaNIk333wz1yFEpI2pmYKBu09z90/Gv19z9yPcvZ+7n+3uG2L4+/F1v7j+tcT217p7X3c/wN0fznUckXJrLdMuZxsO3czo0qULP/7xj/nMZz7DcccdR+/evenYUYOkirQXNVMwECmLCndPbE3TLvfq1WurmoAlS5bQo0dowPypT32KGTNm8Oyzz3LAAQfQv3//vI4pIq1f3gUDMzvUzC40s90SYTuZ2QQzW2lm/zCzi8uTTJHa5966pl0eMWIEU6ZMYfXq1axevZopU6YwYkQYNDT1uGP16tX86Ec/Yvz48XmeBRFp9fKdhhH4DaGlvyXCbiaMP/AesBHYDJxU6BSPlVq6d+/uhG6MXldX59IGVXHe5dY27bK7+4QJE7xv377et29fv/3229PhY8aM8YEDB/rAgQP9nnvuafa019XVpfMWsMyVH0WqpiX5MbnkPe2ymS0EZnroNZDqLvg28HfgBKAr8AIw3d1HFVdcKQ9N89oOtOF5lzXtsogUqtzTLu9FGC8gZSiwK/BTd18PrDez+4H8WkaJlEMVf7jLTdMui0glFNr4MDkx0bGEaoppibAVQNMtq0RERKRmFVIweAM4MvF6FLDU3V9NhHUnzIYoIiIirVAhBYPfAx8zs4lmdgdhOOPM4dAOAl7L3FBERERah0LaGHwfOBU4J77+G9CQWmlmAwjtDq4vWepECmQNDc1HKoLX1ZV1/yIi1ZZ3wcDd3wGOMrNUJ+q/+dbDDm8EzgZmlDB9IiIiUkGFDHDUw8x2dvc5cdlqLgIPwxNPJoxrUJOS879rWlcptVJNu/zKK69w2GGHpZddd911q4GKUtMuA1x//fX069ePAw44gEceeSQdJ59pmx999FEOP/xwDj74YA4//HAef/zxdJyRI0dy6KGHMmjQIL70pS+xeXPTU48k54Mnz/nflR9FyqMl+TGpkHEMNgMN7v6dJuJcCXzH3TvkilNN6jfd9lXzUcLy5ctZvnw5Q4YM4Z133uHwww9n0qRJ3HHHHXTt2pXLL7+cG264gdWrV3PjjTeyYsUK3njjDSZNmkSXLl2yTr+8efNmevbsyYwZM9h3330BqKur45BDDmHgwIGce+65zJw5k2XLlnHSSSfx97//nQ4dOjB27FiOO+44xo8fz8aNG1m/fn16hsbU9vvttx977bUXPXr0YO7cuYwYMYKlS5cCYYbHXXfdFXdn9OjRnH322XmPn6BxDERqR7nHMSjzyDEipVdsm4BCChrdu3dPz6KYOe3ytGnTgDDt8gknnMCNN95It27d6NatG3/+859z7nPq1Kn07ds3XShIhX3961/nRz/6EWPGjGH77benT58+9OvXj5kzZzJo0CCeeuop7rjjDiBMvbzddts12j45Q+OgQYN4//332bBhA9tvv3168qdNmzaxcePG1J2HiLQDpZ5EqRtheGSRdq2YaZeTJk6cyLnnnpt+nZx2Ode0yS2Ztvm+++5j8ODBbL/99umwESNG0K1bN3bZZRdGjx7dovMgIq1PkwUDM/tsaolBhyTDEsv58THC+cDcsqdapIYVO+1yysaNG3nggQc4++yz02HJaZezPQY0s4KnbZ43bx6XXXYZP/3pT7cKf+SRR1i+fDkbNmzYqv2BiLRtzT1K+BVhdEPi/2fEJRsD3gdytkEQqbRytznI1NS0y927d89r2uWUhx9+mCFDhrDXXnttFZaauTHXtMnZpm1OFQyS26e2OeOMM7jrrrvo27dvozTssMMOjBo1ivvvv5+TTz65wLMhIq1Rc48SvghcCPwn4Yf/T/F15jIOOB3Y290nly21IjXMSzTtcso999yz1WMEz5h2edSoUUycOJENGzbw+uuvs3DhQo444oi8p21es2YNp512Gtdffz3HHHNM+jjvvvsuy5cvB0Ibg4ceeogBAwYUcWZEpDVpssbA3Sek/jazscAkd7+j3IkSaY2eeeYZ7r77bg4++OD0j+91113H5ZdfzjnnnMOECRPYZ599+N3vfgfAP//5T4YOHcq6devYZpttuPnmm5k/fz677ror69ev59FHH92qen/WrFkMHjw43RBw0KBBnHPOORx44IF07NiR2267jQ4dQoegH/zgB5x33nls3LiR/fbbj1/+8peNtv/hD3/IokWLuPrqq7n66quB8KjB3Rk1ahQbNmxg8+bNnHjiiXzpS1+q2HkUkerKu7tiW9CjRw9P3QnV1dWp73Qb1JZHPix22uVit29KfX09DVvO/XJ3b7bvtPKjSHm0JD8mtauCgfpNi5SfxjEQqR0tGcegoO6KZnaMmU0ys2Vm9m8z25hl2VBYskVERKRW5D3AkZmdCjwAdACWAXOATWVKl4iIiFRBISMfNhAKAqe7+0NlSo+IiIhUUSEFg4OAe1UokJr2mzIP3fvZ9tMmR0Tap0LaGKwHVpYrISIiIlJ9hRQMHgeOKldCRFq7Wpp2+ZZbbuGggw5i0KBBW22b3H7lypUMGzaMnXfemUsuuSTrexo1ahQHHXRQaU6QiLQKhRQMLgP2N7PLy5WYctP871JOHTt25Hvf+x4vv/wy06dP57bbbmP+/PnccMMNDB8+nIULFzJ8+PD08MRdu3bl1ltvbTTd8gEHHMCcOXOYM2cOs2bNYqedduKMM7aMRD558mRGjhzJ/PnzmThxIvPmzWPy5Ml8+ctfZvPmzcydO5ef//znzJw5kxdffJEHH3yQhQsXNtp+hx124Oqrr96qUJL0hz/8gZ133jmv996S+d+VH0XKoyX5MamQNgZXAC8C15rZOGA2sCZLPHf3/yw0IZXQo0cPli1bVu1kSCUV2yaggDYLtTLt8pIlSzjqqKPYaaedADj++OP54x//yDe/+c2ttu/UqRPHHnssixYtanTcd999l+9///v87Gc/45xzzmn2vdfX16d/3M0sr0ym/ChSHi3Jj0mFFAzGJ/7uG5dsnDC3gki7Valpl486asvTvdS0ywcddBBXXnklK1euZMcdd+Shhx5i6NChjbZvyre//W3++7//O124EJH2o5CCQf+ypUKkDSn1tMvXX399OiyfaZcHDhzIZZddxsknn8zOO+/MoYceSseOHRttn8ucOXNYtGgRN910E4sXL25x+kWkdcq7YODur5YzISJlUe7uixlqYdplgHHjxjFu3DgAvvWtb9GrV69G2+fy7LPPMmvWLHr37s2mTZtYsWIFJ5xwQvpxiIi0bQUNiVxqZraDmc00sxfNbJ6ZNcTwPmY2w8wWmtm9ZrZdDN8+vl4U1/dO7OuKGP6KmY2ozjuS9qxWpl0G0o8r/vGPf/CHP/yBc889t9H2uVx00UUsW7aMxYsX8/TTT7P//vurUCDSjhTyKAEAM/soMA4YDHQG1gKzgF+6+8wCd7cBONHd3zWzbYGnzexh4OvATe4+0cx+Eo/34/j/anfvZ2ZjgBuBz5jZgcAYYBChBeZjZra/u28u9P2JtFQtTbt81llnsXLlSrbddltuu+02unTpwvPPP7/V9gC9e/dm3bp1bNy4kUmTJjFlyhQOPPDASp0yEalBBc2uaGb1wFVkr2lw4Fp3/58WJcRsJ+Bp4CLgz8BH3H2TmR0N1Lv7CDN7JP79rJl1BP4J7AlcDuDu18d9peMlj6HZ3NqBNjzyYS1Pu5yk2RVFakdLZlfE3fNagLOAD4F/ABcC/YBO8f8LgTeAzcDofPcZ99uBMCHTu4QagD2ARYn1ewNz499zgV6Jda/G+D8EPpcIn5AtHd27d3dCAabRUldX5yKSn7q6upx5CVjmeeR95UeR0ihFfkwuedcYmNmTwADgYHdv1N/KzLoBfwNedvcT8trp1tt3Bv4I/A/hsUS/GL438JC7H2xm84AR7r4krnsVOAL4DvCsu/8qhk+I29yXPIbuUETKTzUGIrWjJTUGhTQ+PAz4XbZCAUAM/x2h7UHB3H0NMI0w7HLn+KgAoBdhmmeAJYQaBOL63YBVyfAs24iIiEieCikYbAu810yc92K8vJjZnrGmADPbETgJeBl4Ahgdo40F7o9/PxBfE9c/7qHK4wFgTOy10Icw5kKhDSFFRETavUJ6JbwKfMLMrnD3DzNXWmjqfGqMl6/uwJ1m1oFQSPmtuz9oZvOBiWZ2DWHo5Qkx/gTgbjNbRKgpGAPg7vPM7LfAfGATcLGrR0K71BB6vJZNndeVdf8iItVWSMHgHuAa4D4z+293fy21Io4n8H+E7oLfzneH7v4SWR49xH0fkSX8feDsHPu6Frg232OLiIhUS7LbcDHybSdYiEIeJXwPeAY4HXjFzF4zs2diA8CFhF4L02M8kXanlqZdvummmxg0aBAHHXQQ5557Lu+//3563T333MO1117L/fffzyGHHMJhhx3G0KFDefrpp9NxRo4cSefOnfnkJz9ZnpMlIjUr74KBu28AhgN1hMZ+vYGjgT7xdR0wLMYTaXdqZdrlpUuXcuutt/L8888zd+5cNm/ezMSJExttP3z4cF588UXmzJnD7bffzvjxW+ZJ+8Y3vsHdd99d5jMmIrWooJEP3X0jcDVwdWw0uBuwNvYoqHmp+d8B6urqNAd8O1Bsm4BC2izUyrTL++yzD5s2beLf//432267LevXr0/PoeDuzJkzhyFDhmxVlfnee+9t9Xr48OEFDYNcX19PQ0P6XOU1/7vyo0h5tCQ/JuVdY2BmPzOzr6Reu/sad3+jtRQKIMz/nhrAQRchKadKTbu8995beummpl3u2bMnl156Kfvssw/du3dnt912S8+oOHv2bA499ND0D/If//hHBgwYwGmnncbtt9/e4vdbX1+fHLQsr67Cyo8iW+Q7+FA+WpIfkwppY3ABoReBiDSh1NMun332lva2+Uy7vHr1au6//35ef/11li1bxnvvvcevfvUrIDxGOPXUU9PxzzjjDBYsWMCkSZP49rfzbjcsIm1YIY8S3gDymy9WpEaUu/tiplqYdvmxxx6jT58+7LnnngCceeaZ/PWvf+Vzn/scU6ZM4b777iPTxz/+cV599VXefvtt9thjjxa/fxFp/QqpMbgHGJEakEhEtuY1Mu3yPvvsw/Tp01m/fj3uztSpUxk4cCBr165l06ZN7L777gAsWrQoXevwwgsvsHHjxvQ6EWm/CqkxuA74KDDVzK4EnnP3leVJlkjrUyvTLh955JGMHj2aIUOG0LFjRwYPHsyFF17In/70J0466aT0/u677z7uuusutt12W3bccUfuvffe9L6PO+44FixYwLvvvkuvXr2YMGECI0aMqNSpFJEqKmQSpY3xz46EGZsgzKaYyd19+xKkreQ0aUvb15ZHPix22uTx48czfvx4jjrqqBKnbGuaREmkeZkDHBXwW1zQdi2ZRKmQGoOZbCkQiNSktjxk8VVXXVXU9r/4xS9KlBIRacsKGeDoWHc/Lp+lnAkuRqrftJmpe5RICdXX16fzFgWOY6D8KFJaLcmPSXk/SmgLVHUpUn56lCDSvFp+lNBkjYGZfdzM9ilkhyIiItJ6Nfco4Qng88kAMzvdzFo+RJqIiIjUrOYKBtnmhTwMGFuGtIiIiEiVFTSJkoiIiCRYtvvn5tVy675CRj4UERGRNk4FAxEREUnLp2BQyzUeBVG/aZHy0DgGIrWjrOMYmNmHwJq4pHQGdiPMtpiNu3vfQhNSCeo3LVJ+GsdA2pXMNgb5jg3Uwu1qZUjkznHJ1DtH/DZTwyAiItLeNFcw6FORVIiIiEhNaLJg4O65HhdIhbXlWQNFRKR2aBwDkQJlPuMrtfY0f4mI1B51VxQREZE0FQxEREQkrV09Skj1mwaoq6sre9/pUtY412e8LrZNQLnbLEj7Ul9fT0ND+jtV0DgGUPr8WKrvt9reSGvUkvyY1K5qDHr06IG74+4aUEVKJvWdaunSFtTX1yffz7J8tlF+FCmPluTHpHZVMBAREZGm5SwYmNkLZnZh4vUFZnZIZZIlIiIi1dBUG4PDgI8kXt9BeNT9UqkObmZ7A3fF43wI/MzdbzGzrsC9hNEVFwPnuPtqCw8kbwE+AawHPu/uL8R9jQWuiru+xt3vLFU6S6WYWuOG8vaQE2nT8m0roLY3Ik0/SlgJ7FHm428C/tvdBwJHAReb2YHA5cBUd+8PTI2vAU4F+sflQuDHALEgUQccCRwB1JlZlzKnXUSkKsxKs4hk01SNwRzgfDNbCiyPYYeZ2QXN7dTd78rn4O6+PLVvd3/HzF4GegKnAyfEaHcC04DLYvhdHlpUTDezzmbWPcZ91N1XAZjZo8BI4J580iElUO6rTBtppCciUuuaKhhcDjwEXM+WiZFOj0suFuPmVTDYakOz3sBgYAawVyw04O7LzaxbjNYTeDOx2ZIYlitcRERECpCzYODus8ysH6FqviehjcH9cSkpM9sZuA/4mruva2LI2WwrvInwrST7TWeqxLgGNe03Rd7x/zrj9XnF7U5qW0Y/6UwFj2OQqd3nx2b4r0tVQ6eauLagFPkxqblJlN4hPOPHzO4A5pS6UZ+ZbUsoFPza3f8Qg98ys+6xtqA7sCKGLwH2Tmzei9BHcwlbHj2kwqdlHqtHjx4sW1Zwl04RyVBfX5/zh9vM8h7HQPlRpHilyI9JhYx82AdYU+gBmhJ7GUwAXnb37ydWPQCMBW6I/9+fCL/EzCYSGhqujYWHR4DrEg0OTwGuKDg9uUtcLVOfGdCORlErtk2AWkaJSBtmmT/k+f7+VKAmLe+CQXIK5niXPwDoDKwl/LB/0ILjHwOcD/zNzObEsG8RCgS/NbNxwD+As+O6hwhdFRcRuit+IaZtlZldDTwX430n1RBRRERE8lfQXAlmtivwv4Qf8x0Sq943s7uBy90971oFd3+a7O0DAIZnie/AxTn2dTtwe77HlgyfLfIOv9g2CiLScvnmX+VTyUPeBYNYKHgGGAS8A/yF0NWwO2EwpAuBY83sY+6+rgxpFRERkTIrpMbgCkKh4MfAlcmaATPbDbiGcDd/BS14vl+LvK64NgElb7MgIiJtUr6/N5X4XSlkEqUzgenufnHm4wJ3X+vu/wU8C5xVygSWUqp7lJmpK5RICdXX16fzFgV2V1R+FCmtluTHpEIKBvuQpQtghifZujthTdGL8QyKAAAgAElEQVQ0ryLloWmXRWpHJaddXg90aybOnjGeiIiItEKFFAyeA842s/7ZVppZX+ActnQZFBERkVamkMaH/wdMAZ4zsx8ATxB6JXyEMOrgfwE7A98tcRpFRESkQgoZ4GiqmX0ZuIUwCNG3EqsN+AC4xN0fK20SRUREpFIKGuDI3X9qZg8TBjgaDOxGGPlwNvCr5OiIIiIi0voUVDAAcPd/ANeWIS0iIiJSZYU0Pmz11G9apDw0joFI7ajkOAatnvpNi5SHxjEQqR2VHMdARERE2jgVDERERCRNBQMRERFJU8FARERE0lQwEBERkbS8CwZmtoOZfdzMdi9ngkRERKR6Cqkx6EmYH+H4MqWl7NRvWqQ8NI6BSO0o6zgGZpa53jLW15nZpkIPWi3qNy1SHhrHQKR2FDuOQXNDIq82s2nA48DiHHEsR7iIiIi0Ms0VDO4FTgQ+BXhcvmxmewBPoUKBiIhIm9JkwcDdLwQws32BzwA3AEcRCgsObI7rxwNPuvvCsqZWREREyiqvxodxOuX74ssLgAOALxGmWzbgZ8ACM1tqZr8qR0JFRESk/JqsMTCz7wJTgb8kw2PNwEIz6wEMBQYBw4ATCLUJIiIi0go118bgYuD/ER4ZvEx4fDDAzHZ093+nIrn7AmAB8ONyJVRERETKr7lHCV2AEcB3gY2ExwZXE3or/AU4FcDMmitg1IS21G869T5auoiUksYxEKkdZR3HwN3fd/fH3P1bwLkx+Gbgh0AnwmMEgLVmNtXMvm1mxxWaiEpRv2mR8tA4BiK1o9hxDAoZ+dDj/8+4+6XuPgS4Nob9GOgM1AHTCk2EiEh7pBo/qUXFPgL4EMDdLwUws8604iGTRURE2rtCagzeAr4APJcrgruvcff7i06VNCtVTdTSRUREJJu8Cwbu/q673+nubyaCpwHfaenBzex2M1thZnMTYV3N7FEzWxj/7xLDzcxuNbNFZvaSmQ1JbDM2xl9oZmNbmh4REZH2rpAag0bc/Ul3byhiF3cAIzPCLgemunt/whgKl8fwU4H+cbmQ2DXSzLoS2jYcCRwB1KUKEyIirYlq/KQWFFUwKJa7PwWsygg+Hbgz/n0n8OlE+F0eTAc6m1l3QnfKR919lbuvBh6lcWFDRERE8lDVgkEOe7n7coD4f7cY3hNIPsZYEsNyhTeS7DedubS27lJmxS0ixUj2k87SYr7gcQxae34UqaZS5MekWiwY5JLt58ybCG8k2W86c9GFSCR/yX7SWaq5Cx7HQPlRpOVKkR+TarFg8FZ8RED8f0UMXwLsnYjXi/CGc4WLiIhIgWpxKOMHgLGEKZ7HAvcnwi8xs4mEhoZr3X25mT0CXJdocHgKcEWF0ywiIpl+U8Lnlp9Vo8tKqWrBwMzuIczIuIeZLSH0LrgB+K2ZjQP+AZwdoz8EfAJYBKwnjKmAu68ys6vZMr7Cd9w9s0Fjm+O/Li7DNZxXX5qEiIhIm1LVgoG7n5tj1fAscZ0w22O2/dwO3F7CpAEUP/SonpOKiEgrU4ttDERENHuoSJXUYhsDERFpiwppJ1DK9glSkHZVY9Cm5n//rBe3iJRQS+Z/b1P5UaSGtCQ/JrWrGoMePXqwbFn+PRmLHXrUGhqafF2I+qJSIlJe9fX16R93M8t7HINC8qOI5Kcl+TGpXdUYiEjrpdlDRSpDBQMBimvopcZeIiJthwoGIiIiktau2hhUXH1dRkAxd9b1RWwrIiKSHxUMpCQajaR4XssbWgZb7y+ziCUiIuWhRwkVVEjjqUo3piombWrsJSLSdrSrgoH6TYuUh8YxEKkdGsegAOo3LVIeGsdA2ivLLNQWMV5NqRQ7jkG7KhhIbg1W2i9znRfXKqDU6RERkfy0q0cJIiIi0jTVGIiIFEmDfElbooKBiIhURCHlJ/91+dJRTl6X52PUzJOR73YVoIJBO1WfMTJA0T0OG02RWuIveSnvyNS9UvKkmgBpj1QwaKWKmakRyDKQYu2UVkVEpHraVeND9ZsWKQ+NY7A1DRQm1VTsOAbtqmDQo0ePdAZsaxcikWqqr69P/rjlPY5BpfKjWX6LlJd7/ou0XEvyY5IeJUirUMw1W9cYaSndxUt7pIJBGdWzdTuAhlK2nyuyBWvRbRQqrKgLtG4FRUTypoKBiNSk+owWshoNU8qppd+v+syANtCOu121MZAm5PsQVg9npVWyPBcpp1SDuHwWqR7VGIiItBMN59VvHXBey+6Si50LRWqbCgYVVFRmKvcAQiJtWL5tVPS4QqSdFQxS/aYB6urq1GWxnBoVZApVX4pUSIXU19fTsKVBa0HjGEB++bGQgnWj0Wbz3rJ1KNWdf4uPn3cBqr6Z17WrLs+0NtTge2pJfkxqVwWDvOd/f+IJGDas/Alqgfr7oP6sMuy42G5ZsSBQtvSVQD2t6bJUe5JzvDe1Lt/535P5sdYK6U/wBMMYVhM1CKm01IKi01LQ59x83Ka+k8WyPPebilZLnxNsqSXLNz8mtauCQd6efLJmCwYNf6jdH14oX/qKu0DXh31QjzWaJULy1dDQULaLcDn33RJP8mTNXOTLmZZ8c0Oq63WxaSnkI868E6/7bJY4NfS9qaXvTLHnRQUDERGpebluDpq7aaj7dX2eR8g3XtPy7VFRy0NnqWAgJWHnZf+7peqL34VIu5E55kMumVMZ5/scPX2c88IPrS3Mb7sauZmXArWpgoGZjQRuAToAv3D3G8p5vHyfb+Xz7KnUz8ry3l9sT9HsSIjNtbtIHau+fstSAvk+tyvl872qfRYl3l+p4xWg4MZO+cgnncXGSQfXN/MVzsgP3r9x5Hza2+QV57zm73rrS1AYzzc9kP39ZttHroZ5+eTXUuXpE847vsn95DxO3nki33h57i2f/FjmdnBtpmBgZh2A24CTgSXAc2b2gLvPb8n+6uuhob7pH8sGGrA8xjlOP3tqoqV+QwPU71/Ac/RmqqsagPqmfuxTX7x821MU2u6iuS92M4WHunjhqT8Ppv36yeYP10S8zBbczVU9Nve5pu7O6uO/WttfueIVoHspd5bS0NDQbB5J5aPMO2N+0zhONt4//G80/eNn9eAXNv29zKe9TUnb5OST55pRivQk99GoQBMLMPXANJo+f/VQkoJBc8/+c61PfofsvMa1LSkNGYWypmpvUnkcoNE3MOb75q8XUE9528G1mYIBcASwyN1fAzCzicDpQIsKBiIiUl351JRkxmnUlVMKZm1l9jAzGw2MdPfx8fX5wJHufkkiznvATjl2sZwt01P2IL+pKksZrxrHbG/xajltrS1eD3LXDHzg7ts1t7MC8mMh6axUnFpKSyXj1FJaShWnltLS0jhN5cf17t6pmf1tpS3VGGSre9mq1FPoyRGR8lF+FKlNbWkSpSXA3onXvcjvLkhERESitlQweA7ob2Z9zGw7YAzwQJXTJCIi0qq0mYKBu28CLgEeAV4Gfuvu8wrZh5mNNLNXzGyRmV1ejnTmkYa9zewJM3vZzOaZ2VdjeFcze9TMFsb/u8RwM7NbY5pfMrMhFUhjBzObbWYPxtd9zGxGTNu9sWCGmW0fXy+K63tXIG2dzez3ZrYgnsOja+Xcmdn/i5/pXDO7x8x2qOa5M7PbzWyFmc1NhBV8rsxsbIy/0MzGFpiGe81sTlwWm9mcGN7bzP6dWPeTUr3vJtJSb2ZLE8f8RGLdFfG9v2JmI8qdlnjM/4vf45fM7I9m1jmGV/zcxONW7frYxHUx52dWgTQtNrO/xeM+H8Oy5p8yp+OAxPufY2brzOxrRZ0bd9cSGmB2AF4F9gO2A14EDqxCOroDQ+LfuwB/Bw4E/he4PIZfDtwY//4E8DChjcVRwIwKpPHrhA5gD8bXvwXGxL9/AlwU//4y8JP49xjg3gqk7U5gfPx7O6BzLZw7oCfwOrBj4px9vprnDvg4MASYmwgr6FwBXYHX4v9d4t9dWpie7wH/E//unUxXJRZCT7BLs4QfGK8H2wN94nWiQwXScwrQMf59Y+KzqMa5qer1sYnrYtbPrEJpWgzskRGWNf9U+HP6J7BvMeemzdQYlEC6u6O7bwRS3R0ryt2Xu/sL8e93CLUfPWNa7ozR7gQ+Hf8+HbjLg+lAZzMrSz9yADPrBZwG/CK+NuBE4Pc50pZK8++B4TF+udK2K+HHbgKAu2909zXUyLkjNPbd0cw6ElrjL6eK587dnwJWZQQXeq5GAI+6+yp3Xw08CowsNC3xvZ0D3FP4Oym704GJ7r7B3V8HFhGuF2Xl7lM81IQCTCe0m6qWql4fm7gu1ppc+adShgOvuvsbxexEBYMtegJvJl4vocpfvFh9PBiYAezl7sshZBKgW4xW6XTfDHwT+DC+3h1Yk7iAJY+fTltcvzbGL5f9gH8Bv7TwqOMXZtaJGjh37r4U+C7wD0KBYC0wi9o5dymFnqtSncPjgLfcfWEirE/8HJ80s+NasM+WuCRW3d+eqAauhWvDfxBqbFIqfW5q4RwAja6LkP0zqwQHppjZLDO7MIblyj+VMoatC9ctOjcqGGzRbHfHSjKznYH7gK+5+7qmomYJK0u6zeyTwAp3n5Xn8St9TjsSqsZ/7O6DgfcI1Xm5VPLcdSHcTfQh9DnuBJzaxPFr6vtI7vQ0m04ze8xCu4rMJXnHeS5bX9CWA/vEz/HrwG9ijVBRmknLj4G+wGHx+N9LbdbceyxTelJxrgQ2Aamx98pybppLapawin8fs1wXc31mlXCMuw8h5OOLzezjFTx2IxbaJ40CfheDWnxu2tI4BsWqme6OZrYt4cv/a3f/Qwx+y8y6u/vyWIW7IoZXMt3HAKNiI5YdgF0JNQidzaxjvLNNHj+VtiWx+nw3Glddl9ISYIm7p+4kfk8oGNTCuTsJeN3d/wVgZn8APkbtnLuUQs/VEuCEjPBpyR26+0lNHTC+vzOBwxPbbAA2xL9nmdmrwP7A84W/pfzTkkjTz4EH48uyfU/yODdjgU8Cwz0+RC7XuWlG1a+P2a6L7v5WYn3yMys7d18W/19hZn8kPG7JlX8q4VTghdQ5KebcqMZgi5ro7hiftU4AXnb37ydWPQCkWnyPBe5PhF9gwVHA2lRVVqm5+xXu3svdexPOz+Pufh7wBDA6R9pSaR4d45ftLsPd/wm8aWYHxKDhhCGxq37uCI8QjjKzneJnnEpbTZy7hELP1SPAKWbWJdaKnBLDCnESsMDdl6QCzGxPC/OfYGb7Af0JDRvLJqN9yRlAqrfGA8AYCz1F+sS0zCxnWmJ6RgKXAaPcfX0ivOLnhipfH3NdF5v4zMqdnk5mtkvqb8L3fi65808lbFXrVtS5KVVryLawEFpe/53Q+vbKKqXhWEIV3UvAnLh8gvB8eSqwMP7fNcY3wuRRrwJ/A4ZWKJ0nsKVXwn6EC+UiQjXW9jF8h/h6UVy/XwXSdRjhzuklYBKhpXxNnDvCvCkLYga9m9DKvWrnjnARWQ58QLgjHNeSc0V4/r0oLl9oQTruAL6UEXYWMI/Q+v0F4FMV+O7cHd/bS4QLfPfEuivje38FOLXcaYnHXER4rp+6DqR6qVT83MTjVu362MR1MednVub07BfP/4vxs7gyhmfNPxVIz07ASmC3RFiLz02bmStBREREiqdHCSIiIpKmgoGIiIikqWAgIiIiaSoYiIiISJoKBiIiIpKmgoG0S2Z2jZm5mR2bZ/ynY/zUMjpj/RIzW1Se1JafmV2e8f5+Ue00iUh1qGCQp4yLZrbl89VOY5KZnRTTdVULt/+MmT1iZv8ysw/M7G0zm29md5vZ+aVObyvhhLEIGgiDE9UcM/tp/LwKnVfhacL7+kEZkiUirYiGRC5cQ47wORVNRRmZ2QTCoDXrCcNoLiZMdbofYSzu4wiDZ7Q3H7p7fbUTkYuZbUOYj+Epd19ZyLbu/jTwtJn1A/6rHOmTljGzuwgzVvZx9/eqnZ5CmdnhhEHHxrv7hAK2O4EwMmjKK+4+oMTJqzgz24Mw2Vuau5dt1tmWUMGgQLX8w1AKMTP+B/AG8DGP44En1m8HHF+FpEnzjgb2Aq6pdkJqQRxG9wvAhcAgwlz1rwC/BG5z981ZtukFfIfwQ7w7YWTISUCDh2mlW5KOocDFhHzTnTDS5BvAZOBmDzNvNrXt54BLk4UCM1sM7JtnEu5098+3JO2l4GE+h0nANWZ2r7u/W+AuniTMv/F25gozyxyhbyOwjjBi5AuEuRWmZPusq2g9W24wP0/+n2PlVHJYy9a8EKqRPc+4v4rx9wG+ShiW8t/AY4k42wBfJpSk3yXMBDgT+E8II1Im4naM+3sM2BP4BfBPwkQqc4ELchw/23JsM2n/Voz33QLOzUlxm6sIEy1NJWTOdYSpYofk2K4jcAlh+tR1hAzzQjwvlmObowmZ/Z+Ei8CbwE/IMdwn8FHC2P3vEKYufhQ4kvDj2ez5SOznaWBTE+uXEOarzww/P6ZzHmFGvMzzdQQwJaZtNWEY5J4xXj/gXsLdxXrgceDgJtLwPcJ02L0SYYfFfSyO35d/EaZ7vgnokGUf/WLaflHtPFfsAtwV38tbMc/cEj8HJ0ywlZnP+sa4TigM3BDPuROGst69wOMbcGPc/gPgofj6pvidd0K+H93EPqYAa4AdM8K/BtQ3sfwvYUZGJxQqqv1ZHBHT8q0CtjkhblPfRJzUdS31vq8mPA57PH7fnTDPw/7VPgc50j+NPH9XKpquaiegtSy0rGDwp3ix/3W8yHwnrrd4sfZ4wb45Lm/EsLsy9pcqGLxAGD/9JeBW4OeEHxQHzkvEPzNxUXw844KxTzNp/8+43QMFnJvUD91DhB/BB4HrCD9ymwk/ah/L2GY7wo+0Ay8Tpgi9Ob43B+7Icpwvxv29C/wmXvwmxbAlxB/URPzjCAWyTfF8X0coqLxPuFsra8EAuCIe4ymgS5bz9WBMy0PAdzPOx0DCbIpPEX7w74vr/gnslCMNrwIzEq8Hx/2/R5gX4XrCfAdT4ue0Q5Z9tImCAfDp+D5eA/ZIhG8L/DGu+3zGNo/E8P/KCP9+DP9JgWn4n7jdG8BBWdafEfPGJmBYlvX7Ewp6PyvwuBbzXtYCUBU/k5fjuWhUIM0R/wTyLBjkWLcX8NsY5x9At2qfgyxpnJYr/VVNV7UT0FqW1BeQ7KXzz2fETRUM3gT2zbKv89lSku2UCN+Z8OPvwDmJ8I6J4/80mbGAgwk/jC9lHCN9V1rg+9yHcPeeums6N/5Y5Ly4JI7lZJ8MJ3XHZYnw1B37zRnvpwNhUh0HTkuEDyT8mL1CRu0AYWazzcDvEmHbECYy2Wo/cd1/J9Jb8oJBfA8/ivv/LXFipBzn6zMZ6+6M4auAyzLWNcR1F2c5/qFx3eWJsFuyvf+4rmu2z5S2UzC4q4lzdVBcNysRtl8Mex3YJiP+Lmyp1euU5/F7E2oJPgAObSLeFxP5I/O4N8R1wwt871ez5UYiayGySp9JXUzXiDzjn0ARBYO4fhtCOwUnPLbJXH8kofCUrIH8KdAjS1wj1ADPJxS4lwI/JEyJvhhY3IJzMq2p9Ffts6p2AlrLkriQZ1umZcRNFQwaXZTi+tQX9cQs60bEdVMSYamCwTvAzlm2eYZwZ7FjIqxFBYPEtq9lvMe1hLvtz2a5gKWO9TLZf2z+EtcfE193INSkLCF7dfbuMf5vEmE/aOqiQqid+YB44SY8z3Vgapa4HQk/ACUvGAA7EgpUTqgyznY+UufriSzrTozrFmU5z33jup9n2a4+rjsgEZYqGDT6njXxPtpKwWBKfB+NZkIkzESX+l53jmHj4+uf5thfqjYhrx9pthTifttMvA6EHxgno9aA8JhxE3kWRuI2Y+K+lpN4pFQLS+J7n9djSkpQMIhxhrPlkVLy5uQL8fymatT+l1CbtBlYRkbtKlsK+0sJNbbfJcw2OTOGLW7BOZnWXPqrsajxYYG8sNajueZsH0L48j2VZd00wpdvcJZ1r3j2hjtvAh8DOhOqzovi7o/F1unHAh+P6T2G0CBrJHCBmY1y940Zm/7F47c9w5NxX4MJhZiBMa1vAd8ObcQaeT/GSzk6/j/MzI7OEn8Pwg9+P8JUqEMSx858f5vM7BnCXV0pdSI8ujmS8Fz3e83Efz5LWKqx52x3/zBjXaqRWq8s251JmKv+lUTYREIbjj+Z2e8JbVSecffXmklXW5BqqNYny7r9En8PAKYDB8TXf8+xv4WEmqn9CW1ompMaH+NRM/s0oa1HNncQ8vxnCXnsCQAz6xS3ednz7IlgZkcQGla+D3za3Zfks10FPRf//3iFj/s0oQDQjZDnXzez/Qk1A4uB4z3RANTMTiQ81ruF8LgHMzsOuIjw/TjS3dfE8G8R8lUPwmOSNkEFg/L6Z47wXYC33H1T5gp332Bmqwg/nJnW5Nhfaj8dCk9idvFH6am4pFp4jyBUdY8gtPT+YcZmb+XYXeo87Bb/T/WxP4BQvZjLzom/U9tc1kzSU9ukjtVcmkppF0LhZw3hjrU5a7OEbcpj3bbJQDPrS3ikdG0y3N2fNbOPExqUngNcEOMvINyF3ZtHGlurBwmPwb5uZhPdfRWAmXVk6y7HXeL/qe9LtvOeDM+WL7PpHv9/k3AXPzZHvGkxDoQfl5SehPy8PJ+DmVlPQk3VDsDn3H1GnumsGHdfa2bvEx5XVvK4G8xsJaHNwZ6E2sKLCPnoq57RK8TdHzezB4BPmdku7v4OWz6/a1OFghh3o5ldQSh8tBkqGJRXtrtnCI8E9jCzDp7RjSZ2B+xKeMZcM2JNwGQz+x9CL4ATaVww2CvH5h+J/6/N+P937n5OnklIbdPJ3dcXEL+5NJXSPwk9KiYBT5jZKe7+QhmOk+mM+P8fM1e4+zPAaWa2PTAUOJVQi3CPmb3l7tMqkL5qmEjo5ncqMD9e6NcTqrP7EmoA+hNq7vKRqtZK52kzq88S7w53X5yM76Gr4Odz7tjs1Mx9s6Ug3GwXSTPbCXiAUBi53t1/3Uz8vYDLgU8CexPaFC0iVKf/0t3fNbM9CQWoT8T9riH0gLrB3R+N+7mD7AWeGe5+VI7DryJ3niynzM8vVet4vJl9NEv8boSC2f6EXjypGtxsBYDpbCm0twkqGFTHbMIz8GNpXNV9AuFLXOwPSuqCV7JahOid+H+2+v/jzMyyPE44Pv4/O/4/L+7naDPrmK3mJIvphAZ2xxGe9zYndf6Oz1wR7xqPyWMfBXP3KfFC/yAw1cxGVuDu7QzgTXef1US6NhAe4zxjZq8CtxMGQ5pW5rRVhbt/aGajCI3Fzo/LB8BfCT9mPyQUDFbETVIFyd3IbteMeJC9tmsaoXp6OeExRT53x6lHQ8nagdQjwR2a2jDW5N1JeHR2P3BlM/F7E74H64BvE3oBbUP4AbwAWEno8XMfoS3GOEKhoRshL2WOqPkY4dwmZT5iTNqREjzuLISZ7UC42YItAwul3sc3mtm82RpId98cayTaDA2JXB23x/9vMLMdU4HxueJ18WXeI4TlkPqiFlRtZ2afMLNPxx/PzHW7EC60kL19xABCd8fkNmcRCkCvEC7KuPsHhAtzL+DmmHEzj9XDzJJtDH5AKJXfEts/ZMbfLmPeg78QLmgnmtlpGdG/SunbF6S5+5OE59FGeMac13wMLWFmHwGOIkttgZl93Mx2bbxV+o4tn5qXVsvdN7n799z9MHff0d13dfeRhFblhxF+oObF6Km2Gfvn2F3/+H+6DYK7W5ZlWlydurM8qak0mlkHthRen0msShVYmhvaugEYTfiB/1yONj5JPyY0VB7q7hPdfb67z3X3P7j7pwk1SZ0JBfDL3X2qu7/h7s+5+3fdfWLG/ja4+z8zlqy1nXFkzs6J91YpxxJugt+KtTmQKAjm+BxTS+rGbV38v1FtR/wMCx2CvKapxqA67iYMLXwWMC+OCmaEO799Ca3xi33+O59wB3KemW0mPMd0wihobzax3YHA/wGrzCz147qJUOV4GqHk/FfCBSbTw8Ct8Yf4b4SL6ZmEC/C4jItWHXAIYUS4083scULDu73idh8jtCd4GcDd55nZeMLYDfPN7GFCdfD2hMLPcXH7g2L8D81sHOFZ//2x8d1rhCrBYYRahxHNnMMWi8/3T4rHmRwbaz5ehkN9mlDA/0OWdd8kNNacRnjv7xHOz6mEKt2flyE9rcH5hDvxO2MhFbYMvXuKmW2TbPgZC8THEL7H0/M8xi8J41icYWaD3H1ejnifJ7QnWMjWtYfLCXe3B2TZJpWuMYS7/hXAqBwNk5PxuxK+89/K1aDR3d3M3iV0zxxlZk+7+/tN7bcABxCucxUbPj4WRlK1KL9JrJoOHE64bvw5j13NJlw7jiXkpaSjaGu/paXo2tAeFvLoFpOIm+qumLO7EKGK/xLC86v1cXme0Cgms5taeuTDQo5HaB3/BFvGJWi2ex6hcc44wjPa+YRnix8QLj5TgS8B22Zskzny4eOERwXvEAYSOjzHsbYhVOs+Tvih2khoef8XwkW10fkjPE64k9ACeEPcbi6hoHJClvgfJRQO3o3nodIjHx4Sz916YGTm+coSP2d3wWzfA0LB419k7/Y5ktDq/WXCHdK7hP7yt5BjoKumjt/aFmDXHN+HVfG7uV/GulIPcFQXt3sVODDL+lGEwtpm4KQs638ft++X4338O+aBY/JMz5Fxf2dk+e6mCgM/iWFnxfP0PvAsoWvekRnb3UG4aXg3Y7kxx/G/EI9/SZ7pPYEiuisSHn+kBjh6g60HuhpAuN78nSyjIhIGYDsu8fr4uJ9XCLUMyXhPxnWLs+ynbzzWtjnSOC1X+qu5WEycSIvFO+NHgW+7e5scp9/MngaOcveauTMws90IhYK73X1cifbZj3D3OsHdx5din9ViZjMIP55zCQWBQYTGdBuAM939kYz4fQm1Yd0Iz+tfJvyYDiP8gHzMC5icKj7/v5HwHHsToeAxj1DA+xjhTvPfwH944yp6zJR2xaMAACAASURBVOxcwl3uJe5+WyJ8F+JAX4QugA81k5TF7n6HmR1JuFM+093Tj57MrA/hRuVnwD88zqsQH/EdR2ioNzL+f6W7XxfX30Gorbsw43hr3D3bvAb3AGcTJoNqqtYyFf8Ewo1Ng+eYoyYxV0Kqp0nqccUgwt39doRu4+e5+6KMbT9HeKxrhBuYvxN6KqRqIP/liUmbzOyn8b0uJbTB+AD4FKHQ3ZPwWGW/jGMsJtQC9/EtjzGS66cRukvW1CRKVS+ZaGn9C0UMptRaFkKNgSeWnOPbVzBN58W0fLIE+7o84/21hRqDbxBq5NYQCgOvE3rU9G5im70JjwGWE+4o3yDUsHQtIh0fJdxdv04oCLxLKKx8F9i7ie22I/R0mZER3jvjs2pumRa3253QvuCKHMd7kCxDkSfW/yKek+3i6zuAB/M8B7vF9z6pgPN2AnnWGCSWDYQxLGYRHpWNJKMGNmP7g+P7yKyB/CkZA4MRCh3/j1DrtoHw6PK2+N7eAeZk2f/imK6s3zlqtMagZu5+RGrc7YQW2Cnzq5WQFA/d0prsmlaAp9m6f38lulmWlbv/H6G9TCHbvEmo8i5lOp6jie6KTWy30cxuAa4zs8HuPjuGLyZ7r6Dm9rfSzKYAl5jZD7zwWQ7nE2o7dqDpngfZXBC3a27Qr4J4kXfa7v438vxsPLQ7uSkuaWbWn9B74eUs2/QuJn3VooKBSB7c/fbmY7Ve7v40bWyQljbiJkK7nu8Qqq2L9WVC74dZcRyGFwmPOQ4ntN+ZYma7EyZhup3Q2+EdwhgY3yQMMb4usb/tY8+YpM3unuoWSOx5dQVwn7v/pQVprjOzOsLIrwOajV0m8X2u8K0bpu5EmO8FsvQMyrGfPdjSbbImqWAgRXP3x2jBHYyINM3d3zez8wm9Szp5nsMjN7G/18xsMOGH+mrCo5MPCHe7PyJ0I95IaIvwVUJj1O0Jz9V/Q2i0m3QSjUdnXMrWw3b3JrRfuKPA5C5m61qsRu0WKuxrwLmxXcBywiBpwwnv9WFCYSof69n6fdUcNT4UERFphpkNBy4ljIHRlVDT8ndCgelm39L1tdVTwUBERETS2tWjhD322MN79+4NwLJly+jRo0fOuM2tb6txaiktpYpTS2kpVZxaSktmnFmzZr3t7ns2uQGw0047+YEHHljQMUsVXoljVPPYlTiG3l/rOMasWbPWu3unrAfJoV3VGAwdOtSffz7MdGtmNPXem1vfVuPUUlpKFaeW0lKqOLWUlsw4ZjbL3Yc2uUGI57n2m+uYpQqvxDGqeexKHEPvr1Udo6A2YJorQURERNJUMMihrq6uYnHyUUvpqaW05LOfWkpLKeO0prQUKtcxSxXe1o/dkuO3pmO3dJvWcuyWHKOU+VSPEmqA0pJbLaVHacmt1I8SKqGa51DH1rErfGw9ShAREZGWaVcFg2XLlmFmhLlNRKSUEnmr6S4MWbapr68vW7pE2pv6+vqifuvaVXfFHj16sGzZMoCauhBV4xluLrWUFqit9CgtudXV1aXzlJkty2eb7t27p/NjNVTzHOrY7ePYyR/mKt6QZo5M2ax228ZARMoj3zYGyo/S1tVI7XRe+TGpXT1KEBERkaapYCAiIiJp7aqNgYiISLVU8tF9MY8xVGMgIiIiaSoYiIiISFq7KhgkxzGope6KIq1dRr/pvMYxUH4UKY+M/JT3uCIp6q4oIiWl7ooiQeZz/iq1MVB3RREREWk5FQxEREQkTQUDERERSVPBQERERNJUMBAREZE0FQxEREQkrV0VDNRvWqQ8NI6BSO3QOAYFUL9pkfLTOAYigcYxEBERkVZPBQMRERFJU8FARERE0lQwEBERkTQVDERERCRNBQMRERFJa1cFA/WbFikPjWMgUjs0jkEB1G9apPw0joFIoHEMREREpNVTwUBERETSVDAQERGRtJooGJhZBzObbWYPxtd9zGyGmS00s3vNbLsYvn18vSiu753YxxUx/BUzG1GddyIiItK61UTBAPgq8HLi9Y3ATe7eH1gNjIvh44DV7t4PuCnGw8wOBMYAg4CRwI/MrEOF0i4iItJmVL1gYGa9gNOAX8TXBpwI/D5GuRP4dPz79PiauH54jH86MNHdN7j768Ai4IjKvAMREZG2o+oFA+Bm4JvAh/H17sAad98UXy8Besa/ewJvAsT1a2P8dHiWbdKS/aYzF/WjFslfctyCzIUWjGOg/CjSctnyY0LB4xhUtWBgZp8EVrj7rGRwlqjezLqmtknr0aMH7p510YVIJH/19fU58xKwLJ99KD+KlEa2/JiQV35M6li6pLXIMcAoM/sEsAOwK6EGobOZdYy1Ar3Y8saWAHsDS8ysI7AbsCoRnpLcRkRERPJU1RoDd7/C3Xu5e29C48HH3f084AlgdIw2Frg//v1AfE1c/7iHotEDwJjYa6EP0B+YWaG3ISIi0mZUu8Ygl8uAiWZ2DTAbmBDDJwB3m9kiQk3BGAB3n2dmvwXmA5uAi919c+WTLSIi0rrVTMHA3acB0+Lfr5GlV4G7vw+cnWP7a4Fry5dCERGRtq8WeiWIiIhIjci7YGBmh5rZhWa2WyJsJzObYGYrzewfZnZxeZIpIiIilVBIjcFlQD2wLhF2HfAFQo+CjwC3mtlJJUtdiWn+d5HySPajpgXjGCg/ipRORn4qeBwDy3d+aDNbCMyMvQaI3QXfBv4OnAB0BV4Aprv7qEITUgma/12k/Mwsr/nflR+lrcsYaChzfIFKHTuv/JhUSI3BXoTxAlKGEsYd+Km7r3f3JYRuhYcWkgARERGpHYU2PkxOTHQsYXTBaYmwFUC3ItMkIiIiVVJIweAN4MjE61HAUnd/NRHWnTAbooiIiLRChRQMfg98zMwmmtkdhOGM78uIcxDwWonSJiIiIhVWyABH3wdOBc6Jr/8GNKRWmtkAQruD60uWOhEREamovAsG7v4OcJSZHRaD/pYx7PBGwqiEM0qYPhEREamgQgY46mFmO7v7nLhsNRdBHMZ4MvBhqRNZKuo3LVIeGsdApHZUchyDzUCDu3+niThXAt9x9w654lST+k2LlJ/GMRAJ2sM4BtZ8FBEREWnNSj2JUjfgvRLvU0RERCqkycaHZvbZjKBDsoRBGPhoH+B8YG6J0iYiIiIV1lyvhF8RRjck/n9GXLIx4H0gZxsEERERqW3NFQy+GP834GfAA8CfssTbDKwE/uruK0uXPBEREamkJgsG7j4h9beZjQUmufsd5U6UiIiIVEfejQ/d/bjWXihQv2mR8tA4BiK1o2LjGLQF6jf9/9u783hJqvru458vw2YQGVbZnUHBRKIBo4BRlMUHgUdF4/JAUAaFkCjkUZ8sgsTcvrjEBaPGGAhRBBUUBFEexQjCzKh5iSCLLAJhwEEGRjCy7yC//HFO36np6aWqb3d133u/73nV606fOlXnVHWf6tOnzjllNnyex8AsmQvzGCDp5ZK+JelOSY9KeqLN8niVfZqZmdn4KP2sBEkHkDofzgPuBK4GnhpSvszMzGwEqjxdcZJUETgoIi4YUn7MzMxshKrcSvhD4CxXCszMzGavKhWDR0hzFZiZmdksVaVicAmwx7AyYmZmZqNXpWLwfmAnSccOKzPD5nHTZsPheQzMxkdt8xhIOgXYAdgbuBW4CrivTdSIiL+ompE6eNy02fB5HgOzZKbOY1BlVMKRhf8/Ny/tBDCWFQMzMzPrrkrFYMeh5cLMzMzGQumKQUTcMsyMmJmZ2ehVmhJ50CStL+kyST+XdL2kyRy+UNJPJd0s6SxJ6+bw9fLrZXn9gsK+jsvhN0l6zWiOyMzMbGarXDGQ9FJJJ+cv5pvyF/tJknbrI/3HgX0i4o+AXYD9Je0BfBz4dETsCNwLHJHjHwHcGxHPAz6d4yHpBcDBwM7A/sC/SprXR37MzMwGJFZbJGpbVqVbXdWHKDWAnwBHAS8l9Tt4Camz4U8knVBlf5E8lF+uk5cA9gHOyeGnA2/I/z8ovyav31ep6+VBwNcj4vGI+CWwDOinomJmZjanVXmI0puAfwBWAB8mTXi0EtiK9EV+PHC8pGsi4pyOO1pzv/OAK4DnAZ8HbgHui4jmA5pWANvk/28D3A4QEU9Juh/YNIdfWthtcZspzXHT7UxMTHgstVlJjUaDycnJTqsrzWPQjsujDcyZ7T9jdYgzVn+tQ4c1XLFBepxRW5XnMagyKuH/Ar8BXhIRdxfClwHLJH0LuBY4hlW/9nuKiN8Bu0iaD5wH/EG7aPlvu3c4uoSvZuutt+bOO+8sm7XyBvXB+7P6xriaTUej0ej4xS2pVCEbWnk0m3MaeWmnXHksqnIrYRfgGy2Vgik5/BvArlUzkbe/D1hCmnZ5vqRmpWVb0mOeIbUEbAeQ128E3FMMb7ONmZnZyEXUt0xHlYrBOsDDPeI8nOOVImnz3FKApGcArwZuABYDb87RFgHfzv8/P78mr78k0lRS5wMH51ELC0l9Hy4rmw8zMzNLqtxKuAU4UNJxEfF068rcCfCAHK+srYDTcz+DtYCzI+I7kn4BfF3Sh0lTL38xx/8i8BVJy0gtBQcDRMT1ks4GfgE8BRydb1GYmZmtUuct2xH2b5iOKhWDr5E6HZ4r6a8j4tbmijyfwCdJwwU/WHaHEXENbW495H2vMaogIh4D3tJhXx8BPlI27aEq+8GboR8aMzObvapUDD5FahE4CHitpNtJoxK2BLYH5pGGMn5q0Jk0MzOzepTuYxARjwP7AhOkzn4LgJcBC/PrCWDvHM/MzMxmoEoTHEXEExHxoYhYCGxCqhRsEhELc/gTQ8nlgPj572bD0Wg0psoWFecxcHk0G6xUnpSX6vMYqOzzoSWdAlwXEf9cNZFxMbTnv7f2Fei3j4HnMbBZQFKp578PrTyaFY3yOjvCtFfNHVauPBZVaTE4jDSKwMzMzGapKhWD24AthpURMzMzG70qFYOvAa9pTkhkZmZms0+V4YofJT1R8WJJxwOXR8Rvh5Ot0ejwPJeeWh+UYWZmNnloY/WAQzs+6GjgGi1/q6hSMWg+Hnlt4LsAktrNLhgRsV4feTEzM7MRq1IxuIw2Tyw0MzOz2aPKBEeviIg9yyzDzPB0eNy02XB4HgOz8bGYxTTyP/qYx6BKi8GMV/X576UfXXlmf/kxmy0ajcbUl7tU7vnvVcuj2UD025msL43VXk3ERC2pTjDBpCZzDhqVC1nXFgNJr5S0fZ95MzMzsxmm162ExcDhxQBJB0k6dWg5MjMzs5HpVTFo1+ayC7BoCHkxMzOzEav0ECUzM7MZLaK+ZYZyxcDMzMymuGJgZmZmU8pUDGZue0gLj5s2Gw7PY2A2PhqNxtDnMXifpHcUXs8HkHRrh/gREc+tmpE6eNy02XB4HgOz8dFoNNBkGjvQzzwGZSoG8/PSakGH+LOmhcHMzGyu6VUxWFhLLszMzGwsdK0YRMRtdWXEzMzMRs+jEszMzGyKKwZmZmY2ZU49XdHMzGxUNDlZW1qNaWw7p1oMPG7abDg8j4HZGFm8eOjzGMwaHjdtNhyex8BsjOy9N42lewP9zWMwp1oMzMzMrLuOLQaSrgROjohT8uvDgKsj4pq6MmdmZjZbxMREbWlNNvrvz9CtxWAXYMvC69OAN/SdkpmZmY29bn0MfgtsNszEJW0HfJlUAXkaOCUiPitpE+As0rTLy4G3RsS9Sj2bPgscCDwCHB4RV+Z9LQL+Pu/6wxFx+jDzbjYKkxpcr+aJqO/Xi5nNHN0qBlcDb5d0B7Ayh+2Sbyl0FRFfLpn+U8BfR8SVkjYErpB0EXA4cHFEfEzSscCxwPuBA4Ad87I7cBKwe65ITAAvIT2r4QpJ50fEvSXzYWZmZnSvGBwLXAD8I6sejHRQXjpRjluqYhARK8mVjoh4UNINwDY5jb1ytNOBJaSKwUHAlyMigEslzZe0VY57UUTcA5ArF/sDXyuTDxs/edjbtKWPipmZldWxYhARV0h6HrAb6cv6NODbeRk4SQuAXYGfAs/OlQYiYqWkLXK0bYDbC5utyGGdwlfTHDfdzsTEBNObEsJs7mg0Gkx2nqyl0jwG7UxMTHhuA7OSBlEei3o9ROlB4GIASaeRRiUM/N69pGcC5wLvjYgHuvxabLciuoSvpte46RonpTIbiCr9BAbZP6E4b0Erz2NgVq925bFZ3oc9j8FCUse/gZK0DqlScEZEfDMH35VvEZD/3p3DVwDbFTbfFrizS7iZmZlVULpiEBG3RcT9kL7MJb1Q0p6SXpS/3CvLowy+CNwQEf9UWHU+sCj/fxGrbl+cDxymZA/g/nzL4fvAfpI2lrQxsF8Os1kiIkotZmY2PZWmRJb0LOATwNuB9QurHpP0FeDYiLivwi5fnvd1raSrc9gHgI8BZ0s6AvgV8Ja87gLSUMVlpOGK7wCIiHskfQi4PMc7odkR0czMzMorXTHIlYL/BHYGHgR+RBpRsBVpMqSjgFdI+pOIeKDMPiPix7TvHwCwb5v4ARzdYV+nAqeWSddsUAb1tLQ6Z0QzM+umSh+D40iVgpOA50TEXhFxSETsBTwH+DzwghzPzMzMZqAqFYM/BS6NiKNbbxdExP0R8VfAT4A3DTKDZmZmVp8qFYPtSRMNdbOU1UcHjBU//91sOBqNxlTZouI8Bi6PZoPVaDRo/mPQ8xi0eATYokeczXO8seRx0zZsZfsKDKpvwrgojqP2PAZmo9VoNNBk6r437HkMLgfeImnHdislPRd4K6tGBpiZmdkMU6XF4JPAhcDlkj4HLCaNStiS9KyCvwKeCZw44DzaHLTGjAQln53gmQzMzKandMUgIi6W9G7S7IcfyEuTgCeBYyLiB4PNopmZmdWl0gRHEfFvkr5HmpRoV2Aj4H7gKuCrEXHb4LNoZmZmdalUMQCIiF8BHxlCXszMzGzEKlcMzEai7HMQSvZFMDOz9qqMSpjxPG7abDg8j4HZ+KhzHoMZz+OmzYbD8xiYjY865zEwMzOzWc4VAzMzM5viioGZmZlNccXAzMzMppSuGEhaX9IrJW06zAyZmZnZ6FRpMdiG9HyEVw0pL2ZmZjZiXSsGklrXq2X9hKSnBp6rIfG4abPh8DwGZuNj2PMY3CtpCXAJsLxDnBkz1ZzHTZsNh+cxMBsf053HoFfF4CxgH+B1pCfaBvBuSZsBP2QGVQrMzMyst64Vg4g4CkDSc4D/A3wM2INUWQjgd3n9kcDSiLh5qLk1MzOzoSrV+TA/Tvnc/PIw4PnAX5IetyzgFOBGSXdI+uowMmpmZmbD17XFQNKJwMXAj4rhuWXgZklbAy8Bdgb2BvYitSaYmZnZDNSrj8HRwPtItwxuIN0++H1Jz4iIR5uRIuJG4EbgpGFl1MzMzIav162EjYHXACcCT5BuG3yINFrhR8ABAJLm1FMazczMZquuFYOIeCwifhARHwAOycGfAf4F2IB0GwHgfkkXS/qgpD2Hl93p8bhps+HwPAZm42PY8xgURf77nxHxTQBJk8Dfk24h7A1MAA1gXtWM1MHjps2Gw/MYmI2PYc9j0MvTABHxNwCS5uMpk83MzGasKhWDu4B3AJd3ihAR9wHfnm6mzMzMbDRKP0QpIh6KiNMj4vZC8BLghH4Tl3SqpLslXVcI20TSRZJuzn83zuGS9M+Slkm6RtKLC9ssyvFvlrSo3/xYe837wINYzMxsvFV5uuIaImJpRExOYxenAfu3hB0LXBwRO5LmUDg2hx8A7JiXo8hDIyVtQurbsDuwGzDRrEyYmZlZNdOqGExXRPwQuKcl+CDg9Pz/04E3FMK/HMmlwHxJW5GGU14UEfdExL3ARaxZ2TAzM7MSxnH+gWdHxEqAiFgpaYscvg1QvI2xIod1CrcxVPZ2QvSOYmZmQzDSFoOK2n2jRJfwNRTHTbcuHkddXkSUXmx2Ks5b0KYfSeV5DFwezfrXrjxOZx6DcawY3JVvEZD/3p3DVwDbFeJtC9zZJXwNW2+9dccvMF+IzMprNBrdKoOl5zFweTSbvnblsVAxqDyPwThWDM4HmiMLFrFq+OP5wGF5dMIewP35lsP3gf0kbZw7He6Xw8zMzKyikfYxkPQ10hMZN5O0gjS64GPA2ZKOAH4FvCVHvwA4EFgGPEKaU4GIuEfSh1g1v8IJEdHaodFGpO/bCR7aaGY2EiOtGETEIR1W7dsmbpCe9thuP6cCpw4wa2ZmZnPSON5KGBuetMfMzOYaVwzMzMxsypyqGPgxr2bD4ccum42POh+7POP5Ma9mw+HHLpuNj+k+dnlOtRhU5Ul8BkDqbzEzs5FwxcDMzMymuGJgZmZmU1wxMDMzsylzqvOhjQH3yTAzG2tuMTAzM7Mpc6pi4HHTZsPheQzMxofnMajA46bNhsPzGJiND89jYGZmY63sc2eGsYwyLzPVnGoxmOsmNdnXdrk5ykoofTFw07mZjSm3GAyBJ/czM7OZyi0GNqv5F7yZWTVuMTAzs1qVfQ7NIJZxSnumcIvBHFa274D7GJRX9mKgyf76e5j1ayZ3hhukOsteo7aUBmtOtRjUNW46otxiNlt4HgOz8eF5DCrwuOm5p99f8DExUW671l9hJbebbTyPgdn4mO48BnOqYjBb9DvssFXZL81BpWdmZuPPFYOCBqt/AU6WviXXWO3VxJ8NJDtmNsuMspLtvkJJ2dbAQZhszMwfVa4YmM1R/XZGm8m9rc2sN1cMbHbzPAZmY6felpPGaq/cotubKwazwET011FugrnZUc7MzDpzxaCLsl+47pxnZv0oe40ZhFHOnTFODXK+XvfmeQzM5qhBzt7meQz64yf92TB4HoMKiuOmx+lC1DgXGm8adS6S4nj0TqrVuFffV9XfR2Xys5p+O8aV+DVVOS9DtJjF7M3eo87GapqViLLzGBS3qdMovySbIwNG+v4tXgx715v2VLEZYdqjPOd1p90yj0Hl7edUxaBocnJy5Bf5yUNT+pM00DcbcGh/TVylmwhLHO+wz0vVZrxJJtGkam1y7ZiXMfjMNC1l6VhVDPo5NytXrhxOZmaAkb5/S5fW/uU8DmmP8pyPuLxuVXWDOVsxGKayX9SN4WZjTur3/mGjNaDmeshc/czM+SbuEVY06xzP3xwdJCDqPuYz0p/GoTBxRgMdWl8rVZyh1dKu/cLSJ1cM5rBOX0at4Y0a8tJL3V+cnSoYreGeNGZ6Rnn+CvdgbdjylzOHFv5vY2tWVQwk7Q98FpgHfCEiPtbvvhazuOdwvk73nItBg7q3VGo/Ze7f9XGPb41DrJBOtx8HVc7NdPZTJp1BvU97aa9SaTVa4vR1jnso0ydinPpNFHV6PwYVPq5pd3zfq4b3WtdG5+tZtfBe69rG79DPqlv/q3626bAn2v+k6BTe7zZtYvdxDvt5P6qaNRUDSfOAzwP/C1gBXC7p/Ij4RT/7W8pSOLN7M+fkJDR2mqTbB6HKvaWJLvtpAEtYml601Lib1Rc1II5a2jWNXnEExI6d81E5nS6/DhqHwpIz2u+n2f+ijF7nuMx7MKh7gP2m1VqeGyylsbREfrp8Rld9PlftdbX1mpzqw9FL3b+uO53HQYWPS9qtZa1T2aoa3nWbZrpnrp72mp+X/sJ7rWsb/5vtv8w7hfe7DazZP1maJKKxRrxO4ZW2ObMlQkt57ecclg9vn/cyZk3FANgNWBYRtwJI+jpwENBXxcBmh4kzGoX7e501Dq0nP2Zm406zZd5zSW8G9o+II/PrtwO7R8QxhTgPA7/XYRcrgeIwq61bXrczG+OMU14GFWec8jKoOKPOy9Z07u38SERs0GOfSHoCWKfD6oeAm0rmpZ/wQe5rHNOuIw0f3/ik0a08PhkR63ZY19ZsajFo1x66Wq2nzMXKzOpR9WJlZvWYTTMfrgC2K7zelt6/hMzMzKxgNlUMLgd2lLRQ0rrAwcD5I86TmZnZjDJrbiVExFOSjgG+TxqueGpEXD/ibJmZmc0os6nFgIi4ICJ2iojnRsRHWtdLOkvS1XlZLunqHL5A0qOFdSfXkV9JDUl3FNI9sLDuOEnLJN0k6TU15OWTkm6UdI2k8yTNz+GjOjf752NfJunYOtIspL2dpMWSbpB0vaT35PCO71cNeVou6dqc7s9y2CaSLpJ0c/67cQ35eH7h+K+W9ICk91Y9N3W+v5JOlXS3pOsKYbWcuy6fpaGnL2l9SZdJ+nlOezKHL5T005z2WbmFdSgkzZN0laTvjCDtkZUZSfMlnZOvqTdIellN73mn8lkt7bJPWJttC/Ap4B/y/xcA140gDw3gb9qEvwD4ObAesBC4BZg35LzsB6yd//9x4OOjOjekFp9bgB2AdfO5eEGN6W8FvDj/f0Pgv/J70vb9qilPy4HNWsI+ARyb/39s8z2r+X36NfCcKuem7vcXeCXw4uLnuK5z1+WzNPT0SR2yn5n/vw7wU2AP4Gzg4Bx+MvCuIZ77/0cazf+d/LrOtEdWZoDTgSPz/9cF5tddXlvKZ6W0Z1WLQVmSBLwV+Nqo89LBQcDXI+LxiPglsIw0T8PQRMSFEfFUfnkpqfPmqEzNSRERTwDNOSlqERErI+LK/P8HgRuAbepKv4KDSBcg8t831Jz+vsAtEXFbxe1qfX8j4ofAPS3BtZy7Lp+loacfyUP55Tp5CWAf4Jxhpg0gaVvgfwNfyK9VV9pdDP28S3oWqTL6RYCIeCIi7qsj7RbF8lkp7TlZMQD2BO6KiJsLYQtzk9dSSXvWmJdjcvP9qYXmnW2A2wtxVlDvF9M7ge8VXtd9bkZ9/FMkLQB2Jf3agvbvVx0CuFDSFZKOymHPjoiVkL6AgC1qzA+kDr7FynXZczMO72/t567ls1RL+rkp/2rgbuAiUkvNfYUfAcM8958B/g54Or/etMa0YXRlZgfgN8CX8nXzC5I2qCntomL5rJT2rKsYSPqBpOvaLMVfJIew+gVtJbB9ROxKbvrKtb5h5+ck4LnALjkPn2pu1mZXq8Bh8wAADiJJREFU056Jqsy5kXQ88BSrJjMe2rnpltU2YbXPxCXpmcC5wHsj4gE6v191eHlEvBg4ADha0itrTHsN+d7w64Fv5KAq52Ys3t86tfks1SIifhcRu5BaAHcD/qBdtEGnK+m1wN0RcUUxuI60C0ZVZtYm3bo6KV83HyY139emTfmsZNaMSmiKiFd3Wy9pbeBPgT8ubPM48Hj+/xWSbgF2An427PwU8vXvwHfyy6HMyVDi3CwCXgvsG/lm1DDPTRcjn5NC0jqkC/kZEfFNgIi4q7C++H4NXUTcmf/eLek80kX+LklbRcRKSVuRfhXW5QDgyuY5qXhuRv7+UuO5a/dZqjN9gIi4T9ISUh+D+ZLWzr/ch3XuXw68XqkT6vrAs0gtCHWkDYy0zKwAVkREs5XxHFLFoM73fLXyWTXtWddiUMKrgRsjYkUzQNLmSg9hQtIOwI7ArcPOSH6Dmt4INHtNnw8cLGk9SQtzfi4bcl72B94PvD4iHimEj+LcjHROinwv9IvADRHxT4XwTu/XsPOzgaQNm/8ndRS9jnROFuVoi4Bv15GfbLVWt4rnZhzmHKnl3HX6LNWRfi67zdFFzyBd+24AFgNvHmbaEXFcRGwbEQtI7+8lEXFoHWnDaMtMRPwauF3S83PQvqRn9tRZXltbxaulPcxekeO4AKcBf9kS9ibgelLv6CuB19WUl68A1wLX5Dduq8K640n3A28CDqghL8tI932vzsvJIz43B5J6cN8CHF/zZ+QVpCbOawrn48Bu79eQ87NDPv8/z+/F8Tl8U+Bi4Ob8d5Oa8vN7wG+BjQphlc5Nne9vvkCuBJ4k/Zo7oq5z1+WzNPT0gRcBV+W0r2PVKKwdSD80lpGamtcb8vnfi1WjEmpJe9RlhnRL7Wf53H8L2LjGtNuVz0ppz5qHKJmZmdn0zcVbCWZmZtaBKwZmZmY2xRUDMzMzm+KKgZmZmU1xxcDMzMymuGJgZmZmU1wxMDMzsymuGNRA0peVnge/wajzYquT9MeSQtIRFbfbK2/XXG4cVh7rJmmzlmPzZCcVzOby7vKyptlYXlwxqEjSgvzmLy8Z/yXA24CPRcTDOeybeR/v67LdSyU9KemXNTy0aKAkHZmP73td4nw3x3l3nXlrFekhL98CPpwfdFPVUmAS+JfWFa0XC0mPS/qNpCuVnrh2QHO66THzCOmYJoGqj1SeFSS9RNKXJN0q6VFJD0i6VtInJXV8ImC78l4iLZcXXF7GyjCnwpxNC+lZ5vsCHyZNcXofcDTw4h7bXZjjPqNleso7gceAF3aY0vIm4HfAK0Z97H2er2/n83R0m3XvyusuGHU+c352y/n5QIVt9srbNLrEiWacvHwI+BxwCenBVEF6bsBOoz4HXY5hSbpMjD4vNR2vgI/n9+ZJ4IL8+tOkxyUH6Wl5b+6w/RrlvWS6Li8uL2OzjDwDM2EBjiTNtR4dlp8Dr2yz3U6kZ5Gf0mbda/K6a2iZL5z0CNsAPjLqY5/GOduC9ASvh4Hnt5yTh4H/BrYcdT4L+bqBVNufVzJ+6Qtdh3XPBs7OcX4FbDHqc9Ahn7PiQlfheP8hvye3AX/YZv0bSb8QnwL2blnXsbyXSNflxeVlbBbfSuhB0ieBfwc2JF00Dsirbic9IOWLwAuBiyW9sWXzd5J+gZzVut+I+D6pOe2FwD8W0jsQ+EvgClKteUaKiLuBPye1fnxV0tpKj7z+ag47KtJTyMbF14HtSU+gG7pIj0M9mHQh2Q74QLt4knaXdI6kX0t6QtLtkv5N0tZt4krSeyT9QtJjku6Q9C+SNpK0vOztr7lK0gLgg6Qv/ddHxBpPiIyI84D3APOAkyQVr6Edy3svLi/dubzUbNQ1k3FegH1INdQHgRflsAU5bHkh3mE57F5g00L4z0gXmQ067H990pO/nibdptgM+DUtvxpm8kKqOAVwQl4C+NKo89Umn6/OeTuxZPy9mMYvoEKcfXO8uyA91Kyw7h358/Mw6QmBnwDOI91iuhPYviX+v+Z93QH8M3Ai6QmGl+Ww5WWOrWWfS3odw2xZSPeIAzi7R7x5+XwGhVaDXuW9ZB5cXrrvx+Wljvd31BkY54VUKw5SR6Jm2AJaKgY5/NIc/hf59Qb5Q3ptjzR2Id0/W0G6nxnAu0Z97AM8hxsCt+Zz8RTwS2DDUeerTT43yuf+spLxB3WhW490LzuAhYXwnYAnSI+n3aZlm33yxe68QtieeR83AfML4esCP2z3mS15nLPiQlfyWC/O5+nPgTew6l5367IAOCPH/fu8banyXiIPLi/d9+PyUsOyNtbNH+a/Py4R98fA7sDO+fU2pF8WK7ttFBFXS/ogqYPTNsB3I+Kk/rI7fiLiQUknAF/KQe+KiAdHmad2IuJ+SY+RmkfrTPdxSb8l3UPdnPRFAKnD2TrAeyLijpZtLpF0PvA6SRvm87kor/5IRNxXiPuEpOMo9xme67bKf28nNVsv6hBvSY4D0GyiLlXee3F56Zmuy0sNXDEoJyrEUf67af57b4ltTwTeB2wJ/G2nSJKeDRwLvJZ0n+0BUg35a6TmxodyvM1JzaIHki529wHXkVo+LspxTqP9he+nEbFHrwxLarQJPi0ilrfEewbw/kLQW4D/GNNjvId0walb8zNT/Jy9LP99laSXttlmC9IX0U6k/ii75vB2F7RLSb8+rbup9yEiDgcO7xhRavY1ar5nXcu7y8tAubwMmSsG3f2C1ALwcuC7PeK+vLANwKP57/q9EomIpyU93rLdanLHqP8kFfwPkkYzrEX6oB8G/BY4M0c/l9Rh6QjSRWIL4FWsung1/QB4e0vYE73ym020CVsCLG8J+wTw+8Bncx7eKelbEfH/Wzceg2N8Bh3O/7BIWh/YJL/8TWFV8zg6VhSz5ljyjfLfu1ojRMTv8q8s624l6bNa5lfwtoVtoHd5d3kZAJeXmoz6XsY4L8B+pFrpA8DOOWwBa3Y+/LMcdj+weQ7bOof9uGRay3P8BR3Wf4/UfNmpI6Py3/l5P6/ukd5pwHdqOH9TQzJJt2YeI3Ww3GycjpF0QX0auKVk/L0YzD3TZieuX7eE/yyHP6tkfq7M8Xdos24e6b7s8jL7atl2Sa9jmC0Lqzr7ndUj3jxSn6CpzodVy3uH/bq8uLyMxeLhil1ExIWkmvuGwKX53tPz8uq1JO0m6WTgK6TOLUdGRLMWu5JUo33+dPMhaRPSvAefjw6zqUX+VAIP5eX1uXY9EjnPXyIVsLdFxOORhn99kNT8eHKb+KM8xueTmiivHtD+espD3Y7PL89sWX1p/rtnyd1dlf++os26PXDrYBlfIjUhv1HSzl3iHU7qU3AzaSY/mGZ5d3npzeWlRqOumcyEhdSx5S46T3B0PbBPm+3OyeufVyKN5XRoMSB1agzgjS3hK1hV6E8uhL+JdP/vMeAnpD4Mu7dsexrpIvhQy/LxNumfltM/vMI5Oytv87ct4Wuxqtfv28boGN+R0z+m5PHtxfQmbNmCVRO23EbLL0JSc/ITpOFTa8z0Ruo9vWfh9atY1ct6o5Z4S+nQyxp4bk5rnQ75XNLpGGbjQmryD+AW4AVt1r+eNBzud7T8Aq9S3tvs1+XF5WVslrldKyopIk6SdCrpw/Qq0uQa95OGLv2ENGQn2mx6LqlAvoZ0X2/Q9iQ1e51C4d5mRJwr6bt5/cuA/YG/lnR8RHy0sP0PgaNa9nkfa2q2LJXqkCPp7cBb8/4/VVwXqT/FIlJz6eckLYmIFV12V9cx7ke62H+7xCFWUuh4thapWXdn0i+VdUljpg+NiP8ubhMRN0p6J3AqcL2k/yBd9NYh3QPfk/QL9fdz/KWSTiEd6/WSziX9+nwd6bN6J6npt9XFwHOAhax5v3suOoE09PBvgZ9L+j6p4r828CekX5OPkt6zH7Rs21d5d3lZncvLGBh1zWSmLXSYx6BD3HVJ9wd/WiLucjq3GGxK+pAe12Hb75B6OHfb/xdINep18+vTKH8/8SpSP4uNS8TdnnQhuR94Tpd4R+bjvZDUJDmyYyR1RHoU+FaFz8FelPwFVFgeJ01tewVpNs39gbV6pPPCfBy35e3vIfUm/zdaWqlIF9L3ATfmuHcCn8/H9yBwdZXPXV6/hFnwC6jqArw0n/df5s/GQ/m8nwhs12Gb0uW9sI3Ly6o4Li9jsrjFoKJIw4vUK16O+4SkzwIflbRrRFzVJe6CLut+K+lC4BhJn4s8BKmiX5B+9axP+ZEHSJoPvAj4VET0HHoZEb8i1fJ7xfsC6cLUNLJjJPXgXp+WX2vTFRGlPic99nEtXYbNtcR9mvSwn08XwyXtSOqNfUObbRZMN4+zUURcTsnzXtimdHkvbOPykrm8jA93Phy+T5Me+nHCNPfzbtL7dYWkQyS9QNJOkg4B/ojUrIekTSVdIultkl4kaaGktwB/B1wcEQ8U9rmepC1bls1b0t2T1MT2T9PMfxm1H2MeN34ccG5E/KiPPE9oTJ4vn49trZaw3wM+k1+eV3I/U8+XJ906s/IGVd7LcHmZBpeXztxiMGQR8Vi+h7i3pA2i5DPa2+znVkm7kgrlh0iTmTxJqtX+K6ueb/4QqYfue0gjKNYjzft9JumR0UWvZs2Z2u5g1RhtIo2frmV0w4iOcQHpfuxpFbO7nDRhTNN/d4hXp/cCh0haQjrmLUlzy29LGtr2jZL7aT5f3ioaVHkvmZbLy/S4vHTQHOdqZjOcpH2BvyE9f2MTUmfR/yJ9AXwmIp4cYfbMxorLS2euGJiZmdkU9zEwMzOzKa4YmJmZ2RRXDMzMzGyKKwZmZmY2xRUDMzMzm+KKgZmZmU1xxcDMzMym/A9/XPQeiCT4sgAAAABJRU5ErkJggg=="/>
          <p:cNvSpPr>
            <a:spLocks noChangeAspect="1" noChangeArrowheads="1"/>
          </p:cNvSpPr>
          <p:nvPr/>
        </p:nvSpPr>
        <p:spPr bwMode="auto">
          <a:xfrm>
            <a:off x="365760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TextBox 46"/>
          <p:cNvSpPr txBox="1"/>
          <p:nvPr/>
        </p:nvSpPr>
        <p:spPr>
          <a:xfrm>
            <a:off x="44194980" y="20670253"/>
            <a:ext cx="6092411" cy="4893647"/>
          </a:xfrm>
          <a:prstGeom prst="rect">
            <a:avLst/>
          </a:prstGeom>
          <a:noFill/>
        </p:spPr>
        <p:txBody>
          <a:bodyPr wrap="square" rtlCol="0">
            <a:spAutoFit/>
          </a:bodyPr>
          <a:lstStyle/>
          <a:p>
            <a:pPr algn="just"/>
            <a:r>
              <a:rPr lang="en-US" sz="2400" b="1" dirty="0"/>
              <a:t>Figure 5. </a:t>
            </a:r>
            <a:r>
              <a:rPr lang="en-US" sz="2400" dirty="0"/>
              <a:t>The distribution of space weather phase front speeds (top left), normal with respect to the X,Y plane (top right), normal in the X,Y plane (bottom left), and normal with respect to   –X</a:t>
            </a:r>
            <a:r>
              <a:rPr lang="en-US" sz="2400" baseline="-25000" dirty="0"/>
              <a:t>GSE</a:t>
            </a:r>
            <a:r>
              <a:rPr lang="en-US" sz="2400" dirty="0"/>
              <a:t>. Note that the 2016/10/12 event has a large number of fronts in excess of 1000 km/s. Interestingly, phase front angles are near the limiting value (Table 2, bottom right). However, when we tried relaxing the limiting value the downstream prediction became unstable. Perhaps, at angles beyond 70 degrees with respect to –X</a:t>
            </a:r>
            <a:r>
              <a:rPr lang="en-US" sz="2400" baseline="-25000" dirty="0"/>
              <a:t>GSE </a:t>
            </a:r>
            <a:r>
              <a:rPr lang="en-US" sz="2400" dirty="0"/>
              <a:t>the planar assumption breaks, which makes the predictions unreliable.   </a:t>
            </a:r>
          </a:p>
        </p:txBody>
      </p:sp>
      <p:pic>
        <p:nvPicPr>
          <p:cNvPr id="26" name="Pictur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353043" y="19694941"/>
            <a:ext cx="8841937" cy="8346926"/>
          </a:xfrm>
          <a:prstGeom prst="rect">
            <a:avLst/>
          </a:prstGeom>
        </p:spPr>
      </p:pic>
      <p:sp>
        <p:nvSpPr>
          <p:cNvPr id="35" name="TextBox 34"/>
          <p:cNvSpPr txBox="1"/>
          <p:nvPr/>
        </p:nvSpPr>
        <p:spPr>
          <a:xfrm>
            <a:off x="46252261" y="2392157"/>
            <a:ext cx="4126824" cy="6001643"/>
          </a:xfrm>
          <a:prstGeom prst="rect">
            <a:avLst/>
          </a:prstGeom>
          <a:noFill/>
        </p:spPr>
        <p:txBody>
          <a:bodyPr wrap="square" rtlCol="0">
            <a:spAutoFit/>
          </a:bodyPr>
          <a:lstStyle/>
          <a:p>
            <a:pPr algn="just"/>
            <a:r>
              <a:rPr lang="en-US" sz="2400" b="1" dirty="0"/>
              <a:t>Figure 4</a:t>
            </a:r>
            <a:r>
              <a:rPr lang="en-US" sz="2400" dirty="0"/>
              <a:t>. Examples downstream predictions of our DTW solutions at THEMIS-B (black, dash-dot). Also shown on the plot are the Omni predictions (gray, dashed, King &amp; </a:t>
            </a:r>
            <a:r>
              <a:rPr lang="en-US" sz="2400" dirty="0" err="1"/>
              <a:t>Papitashvili</a:t>
            </a:r>
            <a:r>
              <a:rPr lang="en-US" sz="2400" dirty="0"/>
              <a:t> 2005) and the THEMIS-B observations (orange, solid). In general, we see </a:t>
            </a:r>
            <a:r>
              <a:rPr lang="en-US" sz="2400" dirty="0" smtClean="0"/>
              <a:t>a qualitative </a:t>
            </a:r>
            <a:r>
              <a:rPr lang="en-US" sz="2400" dirty="0"/>
              <a:t>agreement between our predictions and the THEMIS-B observations, when limiting </a:t>
            </a:r>
            <a:r>
              <a:rPr lang="en-US" sz="2400" dirty="0" smtClean="0"/>
              <a:t>the phase front normal </a:t>
            </a:r>
            <a:r>
              <a:rPr lang="en-US" sz="2400" dirty="0"/>
              <a:t>angle to be less than 70 degrees from –X</a:t>
            </a:r>
            <a:r>
              <a:rPr lang="en-US" sz="2400" baseline="-25000" dirty="0"/>
              <a:t>GSE</a:t>
            </a:r>
            <a:r>
              <a:rPr lang="en-US" sz="2400" dirty="0"/>
              <a:t> (Weimer et al. 2002).</a:t>
            </a:r>
          </a:p>
        </p:txBody>
      </p:sp>
      <p:sp>
        <p:nvSpPr>
          <p:cNvPr id="20" name="TextBox 19"/>
          <p:cNvSpPr txBox="1"/>
          <p:nvPr/>
        </p:nvSpPr>
        <p:spPr>
          <a:xfrm>
            <a:off x="35353043" y="28943521"/>
            <a:ext cx="14555590" cy="3157788"/>
          </a:xfrm>
          <a:prstGeom prst="rect">
            <a:avLst/>
          </a:prstGeom>
          <a:noFill/>
        </p:spPr>
        <p:txBody>
          <a:bodyPr wrap="square" rtlCol="0">
            <a:spAutoFit/>
          </a:bodyPr>
          <a:lstStyle/>
          <a:p>
            <a:pPr lvl="0"/>
            <a:r>
              <a:rPr lang="en-US" sz="3800" b="1" dirty="0">
                <a:solidFill>
                  <a:prstClr val="black"/>
                </a:solidFill>
              </a:rPr>
              <a:t>Conclusions/Future Work</a:t>
            </a:r>
          </a:p>
          <a:p>
            <a:pPr lvl="0" algn="just">
              <a:spcBef>
                <a:spcPct val="20000"/>
              </a:spcBef>
            </a:pPr>
            <a:r>
              <a:rPr lang="en-US" sz="2600" dirty="0">
                <a:solidFill>
                  <a:prstClr val="black"/>
                </a:solidFill>
              </a:rPr>
              <a:t>We present six time periods and see </a:t>
            </a:r>
            <a:r>
              <a:rPr lang="en-US" sz="2600" dirty="0" smtClean="0">
                <a:solidFill>
                  <a:prstClr val="black"/>
                </a:solidFill>
              </a:rPr>
              <a:t>qualitatively our method </a:t>
            </a:r>
            <a:r>
              <a:rPr lang="en-US" sz="2600" dirty="0">
                <a:solidFill>
                  <a:prstClr val="black"/>
                </a:solidFill>
              </a:rPr>
              <a:t>produces reasonable </a:t>
            </a:r>
            <a:r>
              <a:rPr lang="en-US" sz="2600" dirty="0" smtClean="0">
                <a:solidFill>
                  <a:prstClr val="black"/>
                </a:solidFill>
              </a:rPr>
              <a:t>predictions of the solar wind at THEMIS-B. </a:t>
            </a:r>
            <a:r>
              <a:rPr lang="en-US" sz="2600" dirty="0">
                <a:solidFill>
                  <a:prstClr val="black"/>
                </a:solidFill>
              </a:rPr>
              <a:t>However, we still need to put the predictive power on a quantitative ground. We also show the importance of maintaining at least four spacecraft solar wind measuring spacecraft at L1. It allows for mathematically unique solutions if one assumes solar wind phase fronts are planes. </a:t>
            </a:r>
            <a:r>
              <a:rPr lang="en-US" sz="2600" dirty="0" smtClean="0">
                <a:solidFill>
                  <a:prstClr val="black"/>
                </a:solidFill>
              </a:rPr>
              <a:t>While the planar assumption is useful for science, it may also improve solar wind predictions at Earth if all four spacecraft took high cadence and fidelity observations.</a:t>
            </a:r>
            <a:endParaRPr lang="en-US" sz="2600" dirty="0">
              <a:solidFill>
                <a:prstClr val="black"/>
              </a:solidFill>
            </a:endParaRPr>
          </a:p>
        </p:txBody>
      </p:sp>
      <p:grpSp>
        <p:nvGrpSpPr>
          <p:cNvPr id="46" name="Group 45"/>
          <p:cNvGrpSpPr/>
          <p:nvPr/>
        </p:nvGrpSpPr>
        <p:grpSpPr>
          <a:xfrm>
            <a:off x="18546813" y="14536245"/>
            <a:ext cx="6440187" cy="2167957"/>
            <a:chOff x="15007982" y="26878249"/>
            <a:chExt cx="6440187" cy="2167958"/>
          </a:xfrm>
        </p:grpSpPr>
        <p:grpSp>
          <p:nvGrpSpPr>
            <p:cNvPr id="15" name="Group 14"/>
            <p:cNvGrpSpPr/>
            <p:nvPr/>
          </p:nvGrpSpPr>
          <p:grpSpPr>
            <a:xfrm>
              <a:off x="15205290" y="27075109"/>
              <a:ext cx="6242879" cy="1966379"/>
              <a:chOff x="17225000" y="28882847"/>
              <a:chExt cx="6242879" cy="1966379"/>
            </a:xfrm>
          </p:grpSpPr>
          <p:grpSp>
            <p:nvGrpSpPr>
              <p:cNvPr id="32" name="Group 31"/>
              <p:cNvGrpSpPr/>
              <p:nvPr/>
            </p:nvGrpSpPr>
            <p:grpSpPr>
              <a:xfrm>
                <a:off x="17225000" y="28882847"/>
                <a:ext cx="4956150" cy="1125245"/>
                <a:chOff x="17743362" y="26103071"/>
                <a:chExt cx="4956150" cy="1125245"/>
              </a:xfrm>
            </p:grpSpPr>
            <mc:AlternateContent xmlns:mc="http://schemas.openxmlformats.org/markup-compatibility/2006" xmlns:a14="http://schemas.microsoft.com/office/drawing/2010/main">
              <mc:Choice Requires="a14">
                <p:sp>
                  <p:nvSpPr>
                    <p:cNvPr id="27" name="TextBox 26"/>
                    <p:cNvSpPr txBox="1"/>
                    <p:nvPr/>
                  </p:nvSpPr>
                  <p:spPr>
                    <a:xfrm>
                      <a:off x="17743362" y="26103071"/>
                      <a:ext cx="4956150" cy="112524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sz="2500" i="1">
                                    <a:latin typeface="Cambria Math" charset="0"/>
                                    <a:ea typeface="Cambria Math" charset="0"/>
                                    <a:cs typeface="Cambria Math" charset="0"/>
                                  </a:rPr>
                                </m:ctrlPr>
                              </m:dPr>
                              <m:e>
                                <m:m>
                                  <m:mPr>
                                    <m:mcs>
                                      <m:mc>
                                        <m:mcPr>
                                          <m:count m:val="1"/>
                                          <m:mcJc m:val="center"/>
                                        </m:mcPr>
                                      </m:mc>
                                    </m:mcs>
                                    <m:ctrlPr>
                                      <a:rPr lang="en-US" sz="2500" i="1">
                                        <a:latin typeface="Cambria Math" charset="0"/>
                                        <a:ea typeface="Cambria Math" charset="0"/>
                                        <a:cs typeface="Cambria Math" charset="0"/>
                                      </a:rPr>
                                    </m:ctrlPr>
                                  </m:mPr>
                                  <m:mr>
                                    <m:e>
                                      <m:r>
                                        <m:rPr>
                                          <m:brk m:alnAt="7"/>
                                        </m:rPr>
                                        <a:rPr lang="en-US" sz="2500" i="1">
                                          <a:latin typeface="Cambria Math" charset="0"/>
                                          <a:ea typeface="Cambria Math" charset="0"/>
                                          <a:cs typeface="Cambria Math" charset="0"/>
                                        </a:rPr>
                                        <m:t>𝑑</m:t>
                                      </m:r>
                                      <m:r>
                                        <a:rPr lang="en-US" sz="2500" i="1">
                                          <a:latin typeface="Cambria Math" charset="0"/>
                                          <a:ea typeface="Cambria Math" charset="0"/>
                                          <a:cs typeface="Cambria Math" charset="0"/>
                                        </a:rPr>
                                        <m:t>𝑡</m:t>
                                      </m:r>
                                      <m:r>
                                        <a:rPr lang="en-US" sz="2500" i="1" baseline="-25000">
                                          <a:latin typeface="Cambria Math" charset="0"/>
                                          <a:ea typeface="Cambria Math" charset="0"/>
                                          <a:cs typeface="Cambria Math" charset="0"/>
                                        </a:rPr>
                                        <m:t>1</m:t>
                                      </m:r>
                                    </m:e>
                                  </m:mr>
                                  <m:mr>
                                    <m:e>
                                      <m:r>
                                        <m:rPr>
                                          <m:brk m:alnAt="7"/>
                                        </m:rPr>
                                        <a:rPr lang="en-US" sz="2500" i="1">
                                          <a:latin typeface="Cambria Math" charset="0"/>
                                          <a:ea typeface="Cambria Math" charset="0"/>
                                          <a:cs typeface="Cambria Math" charset="0"/>
                                        </a:rPr>
                                        <m:t>𝑑</m:t>
                                      </m:r>
                                      <m:r>
                                        <a:rPr lang="en-US" sz="2500" i="1">
                                          <a:latin typeface="Cambria Math" charset="0"/>
                                          <a:ea typeface="Cambria Math" charset="0"/>
                                          <a:cs typeface="Cambria Math" charset="0"/>
                                        </a:rPr>
                                        <m:t>𝑡</m:t>
                                      </m:r>
                                      <m:r>
                                        <a:rPr lang="en-US" sz="2500" i="1" baseline="-25000">
                                          <a:latin typeface="Cambria Math" charset="0"/>
                                          <a:ea typeface="Cambria Math" charset="0"/>
                                          <a:cs typeface="Cambria Math" charset="0"/>
                                        </a:rPr>
                                        <m:t>2</m:t>
                                      </m:r>
                                    </m:e>
                                  </m:mr>
                                  <m:mr>
                                    <m:e>
                                      <m:r>
                                        <m:rPr>
                                          <m:brk m:alnAt="7"/>
                                        </m:rPr>
                                        <a:rPr lang="en-US" sz="2500" i="1">
                                          <a:latin typeface="Cambria Math" charset="0"/>
                                          <a:ea typeface="Cambria Math" charset="0"/>
                                          <a:cs typeface="Cambria Math" charset="0"/>
                                        </a:rPr>
                                        <m:t>𝑑</m:t>
                                      </m:r>
                                      <m:r>
                                        <a:rPr lang="en-US" sz="2500" i="1">
                                          <a:latin typeface="Cambria Math" charset="0"/>
                                          <a:ea typeface="Cambria Math" charset="0"/>
                                          <a:cs typeface="Cambria Math" charset="0"/>
                                        </a:rPr>
                                        <m:t>𝑡</m:t>
                                      </m:r>
                                      <m:r>
                                        <a:rPr lang="en-US" sz="2500" i="1" baseline="-25000">
                                          <a:latin typeface="Cambria Math" charset="0"/>
                                          <a:ea typeface="Cambria Math" charset="0"/>
                                          <a:cs typeface="Cambria Math" charset="0"/>
                                        </a:rPr>
                                        <m:t>3</m:t>
                                      </m:r>
                                    </m:e>
                                  </m:mr>
                                </m:m>
                              </m:e>
                            </m:d>
                            <m:r>
                              <a:rPr lang="en-US" sz="2500" i="1">
                                <a:latin typeface="Cambria Math" charset="0"/>
                                <a:ea typeface="Cambria Math" charset="0"/>
                                <a:cs typeface="Cambria Math" charset="0"/>
                              </a:rPr>
                              <m:t>=</m:t>
                            </m:r>
                            <m:d>
                              <m:dPr>
                                <m:begChr m:val="["/>
                                <m:endChr m:val="]"/>
                                <m:ctrlPr>
                                  <a:rPr lang="en-US" sz="2500" i="1">
                                    <a:latin typeface="Cambria Math" charset="0"/>
                                  </a:rPr>
                                </m:ctrlPr>
                              </m:dPr>
                              <m:e>
                                <m:m>
                                  <m:mPr>
                                    <m:mcs>
                                      <m:mc>
                                        <m:mcPr>
                                          <m:count m:val="3"/>
                                          <m:mcJc m:val="center"/>
                                        </m:mcPr>
                                      </m:mc>
                                    </m:mcs>
                                    <m:ctrlPr>
                                      <a:rPr lang="en-US" sz="2500" i="1">
                                        <a:latin typeface="Cambria Math" charset="0"/>
                                      </a:rPr>
                                    </m:ctrlPr>
                                  </m:mPr>
                                  <m:mr>
                                    <m:e>
                                      <m:r>
                                        <m:rPr>
                                          <m:brk m:alnAt="7"/>
                                        </m:rPr>
                                        <a:rPr lang="en-US" sz="2500" i="1">
                                          <a:latin typeface="Cambria Math" charset="0"/>
                                        </a:rPr>
                                        <m:t>𝑑</m:t>
                                      </m:r>
                                      <m:r>
                                        <a:rPr lang="en-US" sz="2500" i="1">
                                          <a:latin typeface="Cambria Math" charset="0"/>
                                        </a:rPr>
                                        <m:t>𝑋</m:t>
                                      </m:r>
                                      <m:r>
                                        <a:rPr lang="en-US" sz="2500" i="1" baseline="-25000">
                                          <a:latin typeface="Cambria Math" charset="0"/>
                                        </a:rPr>
                                        <m:t>1</m:t>
                                      </m:r>
                                    </m:e>
                                    <m:e>
                                      <m:r>
                                        <a:rPr lang="en-US" sz="2500" i="1">
                                          <a:latin typeface="Cambria Math" charset="0"/>
                                        </a:rPr>
                                        <m:t>𝑑𝑌</m:t>
                                      </m:r>
                                      <m:r>
                                        <m:rPr>
                                          <m:brk m:alnAt="7"/>
                                        </m:rPr>
                                        <a:rPr lang="en-US" sz="2500" i="1" baseline="-25000">
                                          <a:latin typeface="Cambria Math" charset="0"/>
                                        </a:rPr>
                                        <m:t>1</m:t>
                                      </m:r>
                                    </m:e>
                                    <m:e>
                                      <m:r>
                                        <a:rPr lang="en-US" sz="2500" i="1">
                                          <a:latin typeface="Cambria Math" charset="0"/>
                                        </a:rPr>
                                        <m:t>𝑑𝑍</m:t>
                                      </m:r>
                                      <m:r>
                                        <m:rPr>
                                          <m:brk m:alnAt="7"/>
                                        </m:rPr>
                                        <a:rPr lang="en-US" sz="2500" i="1" baseline="-25000">
                                          <a:latin typeface="Cambria Math" charset="0"/>
                                        </a:rPr>
                                        <m:t>1</m:t>
                                      </m:r>
                                    </m:e>
                                  </m:mr>
                                  <m:mr>
                                    <m:e>
                                      <m:r>
                                        <a:rPr lang="en-US" sz="2500" i="1">
                                          <a:latin typeface="Cambria Math" charset="0"/>
                                        </a:rPr>
                                        <m:t>𝑑𝑋</m:t>
                                      </m:r>
                                      <m:r>
                                        <a:rPr lang="en-US" sz="2500" i="1" baseline="-25000">
                                          <a:latin typeface="Cambria Math" charset="0"/>
                                        </a:rPr>
                                        <m:t>2</m:t>
                                      </m:r>
                                    </m:e>
                                    <m:e>
                                      <m:r>
                                        <a:rPr lang="en-US" sz="2500" i="1">
                                          <a:latin typeface="Cambria Math" charset="0"/>
                                        </a:rPr>
                                        <m:t>𝑑𝑌</m:t>
                                      </m:r>
                                      <m:r>
                                        <a:rPr lang="en-US" sz="2500" i="1" baseline="-25000">
                                          <a:latin typeface="Cambria Math" charset="0"/>
                                        </a:rPr>
                                        <m:t>2</m:t>
                                      </m:r>
                                    </m:e>
                                    <m:e>
                                      <m:r>
                                        <a:rPr lang="en-US" sz="2500" i="1">
                                          <a:latin typeface="Cambria Math" charset="0"/>
                                        </a:rPr>
                                        <m:t>𝑑𝑍</m:t>
                                      </m:r>
                                      <m:r>
                                        <a:rPr lang="en-US" sz="2500" i="1" baseline="-25000">
                                          <a:latin typeface="Cambria Math" charset="0"/>
                                        </a:rPr>
                                        <m:t>2</m:t>
                                      </m:r>
                                    </m:e>
                                  </m:mr>
                                  <m:mr>
                                    <m:e>
                                      <m:r>
                                        <a:rPr lang="en-US" sz="2500" i="1">
                                          <a:latin typeface="Cambria Math" charset="0"/>
                                        </a:rPr>
                                        <m:t>𝑑𝑋</m:t>
                                      </m:r>
                                      <m:r>
                                        <a:rPr lang="en-US" sz="2500" i="1" baseline="-25000">
                                          <a:latin typeface="Cambria Math" charset="0"/>
                                        </a:rPr>
                                        <m:t>3</m:t>
                                      </m:r>
                                    </m:e>
                                    <m:e>
                                      <m:r>
                                        <a:rPr lang="en-US" sz="2500" i="1">
                                          <a:latin typeface="Cambria Math" charset="0"/>
                                        </a:rPr>
                                        <m:t>𝑑𝑌</m:t>
                                      </m:r>
                                      <m:r>
                                        <a:rPr lang="en-US" sz="2500" i="1" baseline="-25000">
                                          <a:latin typeface="Cambria Math" charset="0"/>
                                        </a:rPr>
                                        <m:t>3</m:t>
                                      </m:r>
                                    </m:e>
                                    <m:e>
                                      <m:r>
                                        <a:rPr lang="en-US" sz="2500" i="1">
                                          <a:latin typeface="Cambria Math" charset="0"/>
                                        </a:rPr>
                                        <m:t>𝑑𝑍</m:t>
                                      </m:r>
                                      <m:r>
                                        <a:rPr lang="en-US" sz="2500" i="1" baseline="-25000">
                                          <a:latin typeface="Cambria Math" charset="0"/>
                                        </a:rPr>
                                        <m:t>3</m:t>
                                      </m:r>
                                    </m:e>
                                  </m:mr>
                                </m:m>
                              </m:e>
                            </m:d>
                            <m:r>
                              <a:rPr lang="en-US" sz="2500" i="1">
                                <a:latin typeface="Cambria Math" charset="0"/>
                              </a:rPr>
                              <m:t> </m:t>
                            </m:r>
                            <m:d>
                              <m:dPr>
                                <m:begChr m:val="["/>
                                <m:endChr m:val="]"/>
                                <m:ctrlPr>
                                  <a:rPr lang="en-US" sz="2500" i="1">
                                    <a:latin typeface="Cambria Math" charset="0"/>
                                  </a:rPr>
                                </m:ctrlPr>
                              </m:dPr>
                              <m:e>
                                <m:m>
                                  <m:mPr>
                                    <m:mcs>
                                      <m:mc>
                                        <m:mcPr>
                                          <m:count m:val="1"/>
                                          <m:mcJc m:val="center"/>
                                        </m:mcPr>
                                      </m:mc>
                                    </m:mcs>
                                    <m:ctrlPr>
                                      <a:rPr lang="en-US" sz="2500" i="1">
                                        <a:latin typeface="Cambria Math" charset="0"/>
                                      </a:rPr>
                                    </m:ctrlPr>
                                  </m:mPr>
                                  <m:mr>
                                    <m:e>
                                      <m:r>
                                        <m:rPr>
                                          <m:brk m:alnAt="7"/>
                                        </m:rPr>
                                        <a:rPr lang="en-US" sz="2500" i="1">
                                          <a:latin typeface="Cambria Math" charset="0"/>
                                        </a:rPr>
                                        <m:t>1</m:t>
                                      </m:r>
                                      <m:r>
                                        <a:rPr lang="en-US" sz="2500" i="1">
                                          <a:latin typeface="Cambria Math" charset="0"/>
                                        </a:rPr>
                                        <m:t>/</m:t>
                                      </m:r>
                                      <m:r>
                                        <a:rPr lang="en-US" sz="2500" i="1">
                                          <a:latin typeface="Cambria Math" charset="0"/>
                                        </a:rPr>
                                        <m:t>𝑉𝑥</m:t>
                                      </m:r>
                                    </m:e>
                                  </m:mr>
                                  <m:mr>
                                    <m:e>
                                      <m:r>
                                        <a:rPr lang="en-US" sz="2500" i="1">
                                          <a:latin typeface="Cambria Math" charset="0"/>
                                        </a:rPr>
                                        <m:t>1/</m:t>
                                      </m:r>
                                      <m:r>
                                        <m:rPr>
                                          <m:brk m:alnAt="7"/>
                                        </m:rPr>
                                        <a:rPr lang="en-US" sz="2500" i="1">
                                          <a:latin typeface="Cambria Math" charset="0"/>
                                        </a:rPr>
                                        <m:t>𝑉</m:t>
                                      </m:r>
                                      <m:r>
                                        <a:rPr lang="en-US" sz="2500" i="1" baseline="-25000">
                                          <a:latin typeface="Cambria Math" charset="0"/>
                                        </a:rPr>
                                        <m:t>𝑦</m:t>
                                      </m:r>
                                    </m:e>
                                  </m:mr>
                                  <m:mr>
                                    <m:e>
                                      <m:r>
                                        <a:rPr lang="en-US" sz="2500" i="1">
                                          <a:latin typeface="Cambria Math" charset="0"/>
                                        </a:rPr>
                                        <m:t>1/</m:t>
                                      </m:r>
                                      <m:r>
                                        <m:rPr>
                                          <m:brk m:alnAt="7"/>
                                        </m:rPr>
                                        <a:rPr lang="en-US" sz="2500" i="1">
                                          <a:latin typeface="Cambria Math" charset="0"/>
                                        </a:rPr>
                                        <m:t>𝑉</m:t>
                                      </m:r>
                                      <m:r>
                                        <a:rPr lang="en-US" sz="2500" i="1" baseline="-25000">
                                          <a:latin typeface="Cambria Math" charset="0"/>
                                        </a:rPr>
                                        <m:t>𝑧</m:t>
                                      </m:r>
                                    </m:e>
                                  </m:mr>
                                </m:m>
                              </m:e>
                            </m:d>
                            <m:r>
                              <a:rPr lang="en-US" sz="2500" i="1">
                                <a:latin typeface="Cambria Math" charset="0"/>
                              </a:rPr>
                              <m:t> </m:t>
                            </m:r>
                          </m:oMath>
                        </m:oMathPara>
                      </a14:m>
                      <a:endParaRPr lang="en-US" sz="2500" dirty="0"/>
                    </a:p>
                  </p:txBody>
                </p:sp>
              </mc:Choice>
              <mc:Fallback xmlns="">
                <p:sp>
                  <p:nvSpPr>
                    <p:cNvPr id="27" name="TextBox 26"/>
                    <p:cNvSpPr txBox="1">
                      <a:spLocks noRot="1" noChangeAspect="1" noMove="1" noResize="1" noEditPoints="1" noAdjustHandles="1" noChangeArrowheads="1" noChangeShapeType="1" noTextEdit="1"/>
                    </p:cNvSpPr>
                    <p:nvPr/>
                  </p:nvSpPr>
                  <p:spPr>
                    <a:xfrm>
                      <a:off x="17743362" y="26103071"/>
                      <a:ext cx="4956150" cy="1125244"/>
                    </a:xfrm>
                    <a:prstGeom prst="rect">
                      <a:avLst/>
                    </a:prstGeom>
                    <a:blipFill rotWithShape="0">
                      <a:blip r:embed="rId9"/>
                      <a:stretch>
                        <a:fillRect b="-1081"/>
                      </a:stretch>
                    </a:blipFill>
                  </p:spPr>
                  <p:txBody>
                    <a:bodyPr/>
                    <a:lstStyle/>
                    <a:p>
                      <a:r>
                        <a:rPr lang="en-US">
                          <a:noFill/>
                        </a:rPr>
                        <a:t> </a:t>
                      </a:r>
                    </a:p>
                  </p:txBody>
                </p:sp>
              </mc:Fallback>
            </mc:AlternateContent>
            <p:sp>
              <p:nvSpPr>
                <p:cNvPr id="28" name="Oval 27"/>
                <p:cNvSpPr>
                  <a:spLocks noChangeAspect="1"/>
                </p:cNvSpPr>
                <p:nvPr/>
              </p:nvSpPr>
              <p:spPr>
                <a:xfrm flipV="1">
                  <a:off x="21422307" y="26666696"/>
                  <a:ext cx="45975" cy="45975"/>
                </a:xfrm>
                <a:prstGeom prst="ellipse">
                  <a:avLst/>
                </a:prstGeom>
                <a:solidFill>
                  <a:schemeClr val="tx1"/>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3" name="TextBox 32"/>
              <p:cNvSpPr txBox="1"/>
              <p:nvPr/>
            </p:nvSpPr>
            <p:spPr>
              <a:xfrm>
                <a:off x="17237006" y="30018229"/>
                <a:ext cx="6230873" cy="830997"/>
              </a:xfrm>
              <a:prstGeom prst="rect">
                <a:avLst/>
              </a:prstGeom>
              <a:noFill/>
            </p:spPr>
            <p:txBody>
              <a:bodyPr wrap="none" rtlCol="0">
                <a:spAutoFit/>
              </a:bodyPr>
              <a:lstStyle/>
              <a:p>
                <a:r>
                  <a:rPr lang="en-US" sz="2400" b="1" dirty="0"/>
                  <a:t>Equation 2. </a:t>
                </a:r>
                <a:r>
                  <a:rPr lang="en-US" sz="2400" dirty="0"/>
                  <a:t>Solving for the velocity components </a:t>
                </a:r>
              </a:p>
              <a:p>
                <a:r>
                  <a:rPr lang="en-US" sz="2400" dirty="0"/>
                  <a:t>with a planar assumption.</a:t>
                </a:r>
              </a:p>
            </p:txBody>
          </p:sp>
        </p:grpSp>
        <p:sp>
          <p:nvSpPr>
            <p:cNvPr id="25" name="Rectangle 24"/>
            <p:cNvSpPr/>
            <p:nvPr/>
          </p:nvSpPr>
          <p:spPr>
            <a:xfrm>
              <a:off x="15007982" y="26878249"/>
              <a:ext cx="6395457" cy="2167958"/>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ysClr val="windowText" lastClr="000000"/>
                </a:solidFill>
              </a:endParaRPr>
            </a:p>
          </p:txBody>
        </p:sp>
      </p:grpSp>
      <p:grpSp>
        <p:nvGrpSpPr>
          <p:cNvPr id="34" name="Group 33"/>
          <p:cNvGrpSpPr/>
          <p:nvPr/>
        </p:nvGrpSpPr>
        <p:grpSpPr>
          <a:xfrm>
            <a:off x="27069658" y="14141033"/>
            <a:ext cx="6897134" cy="2789790"/>
            <a:chOff x="21435408" y="26773167"/>
            <a:chExt cx="6897134" cy="2789786"/>
          </a:xfrm>
        </p:grpSpPr>
        <p:grpSp>
          <p:nvGrpSpPr>
            <p:cNvPr id="44" name="Group 43"/>
            <p:cNvGrpSpPr/>
            <p:nvPr/>
          </p:nvGrpSpPr>
          <p:grpSpPr>
            <a:xfrm>
              <a:off x="21783118" y="26821638"/>
              <a:ext cx="4291583" cy="1482070"/>
              <a:chOff x="16052520" y="29618098"/>
              <a:chExt cx="4291583" cy="1482070"/>
            </a:xfrm>
          </p:grpSpPr>
          <p:sp>
            <p:nvSpPr>
              <p:cNvPr id="43" name="Oval 42"/>
              <p:cNvSpPr>
                <a:spLocks noChangeAspect="1"/>
              </p:cNvSpPr>
              <p:nvPr/>
            </p:nvSpPr>
            <p:spPr>
              <a:xfrm flipH="1">
                <a:off x="19023724" y="30160683"/>
                <a:ext cx="45719" cy="45719"/>
              </a:xfrm>
              <a:prstGeom prst="ellipse">
                <a:avLst/>
              </a:prstGeom>
              <a:solidFill>
                <a:schemeClr val="tx1"/>
              </a:solidFill>
              <a:ln w="1270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1" name="Rectangle 40"/>
                  <p:cNvSpPr/>
                  <p:nvPr/>
                </p:nvSpPr>
                <p:spPr>
                  <a:xfrm>
                    <a:off x="16052520" y="29618098"/>
                    <a:ext cx="4291583" cy="1482070"/>
                  </a:xfrm>
                  <a:prstGeom prst="rect">
                    <a:avLst/>
                  </a:prstGeom>
                </p:spPr>
                <p:txBody>
                  <a:bodyPr wrap="square">
                    <a:spAutoFit/>
                  </a:bodyPr>
                  <a:lstStyle/>
                  <a:p>
                    <a14:m>
                      <m:oMath xmlns:m="http://schemas.openxmlformats.org/officeDocument/2006/math">
                        <m:r>
                          <a:rPr lang="en-US" sz="2500" i="1" dirty="0" smtClean="0">
                            <a:latin typeface="Cambria Math" charset="0"/>
                          </a:rPr>
                          <m:t>𝐷</m:t>
                        </m:r>
                        <m:r>
                          <a:rPr lang="en-US" sz="2500" i="1" baseline="-25000" dirty="0">
                            <a:latin typeface="Cambria Math" charset="0"/>
                          </a:rPr>
                          <m:t>4</m:t>
                        </m:r>
                      </m:oMath>
                    </a14:m>
                    <a:r>
                      <a:rPr lang="en-US" sz="2500" dirty="0"/>
                      <a:t>=</a:t>
                    </a:r>
                    <a14:m>
                      <m:oMath xmlns:m="http://schemas.openxmlformats.org/officeDocument/2006/math">
                        <m:d>
                          <m:dPr>
                            <m:begChr m:val="["/>
                            <m:endChr m:val="]"/>
                            <m:ctrlPr>
                              <a:rPr lang="en-US" sz="2500" i="1">
                                <a:latin typeface="Cambria Math" charset="0"/>
                              </a:rPr>
                            </m:ctrlPr>
                          </m:dPr>
                          <m:e>
                            <m:m>
                              <m:mPr>
                                <m:mcs>
                                  <m:mc>
                                    <m:mcPr>
                                      <m:count m:val="3"/>
                                      <m:mcJc m:val="center"/>
                                    </m:mcPr>
                                  </m:mc>
                                </m:mcs>
                                <m:ctrlPr>
                                  <a:rPr lang="en-US" sz="2500" i="1">
                                    <a:latin typeface="Cambria Math" charset="0"/>
                                  </a:rPr>
                                </m:ctrlPr>
                              </m:mPr>
                              <m:mr>
                                <m:e>
                                  <m:r>
                                    <m:rPr>
                                      <m:brk m:alnAt="7"/>
                                    </m:rPr>
                                    <a:rPr lang="en-US" sz="2500" i="1">
                                      <a:latin typeface="Cambria Math" charset="0"/>
                                    </a:rPr>
                                    <m:t>𝑑</m:t>
                                  </m:r>
                                  <m:r>
                                    <a:rPr lang="en-US" sz="2500" i="1">
                                      <a:latin typeface="Cambria Math" charset="0"/>
                                    </a:rPr>
                                    <m:t>𝑋</m:t>
                                  </m:r>
                                  <m:r>
                                    <a:rPr lang="en-US" sz="2500" i="1" baseline="-25000">
                                      <a:latin typeface="Cambria Math" charset="0"/>
                                    </a:rPr>
                                    <m:t>4</m:t>
                                  </m:r>
                                </m:e>
                                <m:e>
                                  <m:r>
                                    <m:rPr>
                                      <m:brk m:alnAt="7"/>
                                    </m:rPr>
                                    <a:rPr lang="en-US" sz="2500" i="1">
                                      <a:latin typeface="Cambria Math" charset="0"/>
                                    </a:rPr>
                                    <m:t>𝑑</m:t>
                                  </m:r>
                                  <m:r>
                                    <a:rPr lang="en-US" sz="2500" i="1">
                                      <a:latin typeface="Cambria Math" charset="0"/>
                                    </a:rPr>
                                    <m:t>𝑌</m:t>
                                  </m:r>
                                  <m:r>
                                    <a:rPr lang="en-US" sz="2500" i="1" baseline="-25000">
                                      <a:latin typeface="Cambria Math" charset="0"/>
                                    </a:rPr>
                                    <m:t>4</m:t>
                                  </m:r>
                                </m:e>
                                <m:e>
                                  <m:r>
                                    <m:rPr>
                                      <m:brk m:alnAt="7"/>
                                    </m:rPr>
                                    <a:rPr lang="en-US" sz="2500" i="1">
                                      <a:latin typeface="Cambria Math" charset="0"/>
                                    </a:rPr>
                                    <m:t>𝑑</m:t>
                                  </m:r>
                                  <m:r>
                                    <a:rPr lang="en-US" sz="2500" i="1">
                                      <a:latin typeface="Cambria Math" charset="0"/>
                                    </a:rPr>
                                    <m:t>𝑍</m:t>
                                  </m:r>
                                  <m:r>
                                    <a:rPr lang="en-US" sz="2500" i="1" baseline="-25000">
                                      <a:latin typeface="Cambria Math" charset="0"/>
                                    </a:rPr>
                                    <m:t>4</m:t>
                                  </m:r>
                                </m:e>
                              </m:mr>
                            </m:m>
                          </m:e>
                        </m:d>
                        <m:r>
                          <a:rPr lang="en-US" sz="2500" i="1">
                            <a:latin typeface="Cambria Math" charset="0"/>
                          </a:rPr>
                          <m:t> </m:t>
                        </m:r>
                        <m:d>
                          <m:dPr>
                            <m:begChr m:val="["/>
                            <m:endChr m:val="]"/>
                            <m:ctrlPr>
                              <a:rPr lang="en-US" sz="2500" i="1">
                                <a:latin typeface="Cambria Math" charset="0"/>
                              </a:rPr>
                            </m:ctrlPr>
                          </m:dPr>
                          <m:e>
                            <m:m>
                              <m:mPr>
                                <m:mcs>
                                  <m:mc>
                                    <m:mcPr>
                                      <m:count m:val="1"/>
                                      <m:mcJc m:val="center"/>
                                    </m:mcPr>
                                  </m:mc>
                                </m:mcs>
                                <m:ctrlPr>
                                  <a:rPr lang="en-US" sz="2500" i="1">
                                    <a:latin typeface="Cambria Math" charset="0"/>
                                  </a:rPr>
                                </m:ctrlPr>
                              </m:mPr>
                              <m:mr>
                                <m:e>
                                  <m:r>
                                    <m:rPr>
                                      <m:brk m:alnAt="7"/>
                                    </m:rPr>
                                    <a:rPr lang="en-US" sz="2500" i="1">
                                      <a:latin typeface="Cambria Math" charset="0"/>
                                    </a:rPr>
                                    <m:t>𝑛</m:t>
                                  </m:r>
                                  <m:r>
                                    <a:rPr lang="en-US" sz="2500" i="1" baseline="-25000">
                                      <a:latin typeface="Cambria Math" charset="0"/>
                                    </a:rPr>
                                    <m:t>𝑥</m:t>
                                  </m:r>
                                </m:e>
                              </m:mr>
                              <m:mr>
                                <m:e>
                                  <m:r>
                                    <a:rPr lang="en-US" sz="2500" i="1">
                                      <a:latin typeface="Cambria Math" charset="0"/>
                                    </a:rPr>
                                    <m:t>𝑛</m:t>
                                  </m:r>
                                  <m:r>
                                    <a:rPr lang="en-US" sz="2500" i="1" baseline="-25000">
                                      <a:latin typeface="Cambria Math" charset="0"/>
                                    </a:rPr>
                                    <m:t>𝑦</m:t>
                                  </m:r>
                                </m:e>
                              </m:mr>
                              <m:mr>
                                <m:e>
                                  <m:r>
                                    <a:rPr lang="en-US" sz="2500" i="1">
                                      <a:latin typeface="Cambria Math" charset="0"/>
                                    </a:rPr>
                                    <m:t>𝑛</m:t>
                                  </m:r>
                                  <m:r>
                                    <a:rPr lang="en-US" sz="2500" i="1" baseline="-25000">
                                      <a:latin typeface="Cambria Math" charset="0"/>
                                    </a:rPr>
                                    <m:t>𝑧</m:t>
                                  </m:r>
                                </m:e>
                              </m:mr>
                            </m:m>
                          </m:e>
                        </m:d>
                      </m:oMath>
                    </a14:m>
                    <a:endParaRPr lang="en-US" sz="2500" i="1" baseline="-25000" dirty="0">
                      <a:latin typeface="Cambria Math" charset="0"/>
                    </a:endParaRPr>
                  </a:p>
                  <a:p>
                    <a14:m>
                      <m:oMath xmlns:m="http://schemas.openxmlformats.org/officeDocument/2006/math">
                        <m:r>
                          <a:rPr lang="en-US" sz="2500" i="1" dirty="0">
                            <a:latin typeface="Cambria Math" charset="0"/>
                          </a:rPr>
                          <m:t>𝑑𝑡</m:t>
                        </m:r>
                        <m:r>
                          <a:rPr lang="en-US" sz="2500" i="1" baseline="-25000" dirty="0">
                            <a:latin typeface="Cambria Math" charset="0"/>
                          </a:rPr>
                          <m:t>4</m:t>
                        </m:r>
                      </m:oMath>
                    </a14:m>
                    <a:r>
                      <a:rPr lang="en-US" sz="2500" baseline="-25000" dirty="0"/>
                      <a:t> </a:t>
                    </a:r>
                    <a:r>
                      <a:rPr lang="en-US" sz="2500" dirty="0"/>
                      <a:t>= </a:t>
                    </a:r>
                    <a14:m>
                      <m:oMath xmlns:m="http://schemas.openxmlformats.org/officeDocument/2006/math">
                        <m:f>
                          <m:fPr>
                            <m:type m:val="skw"/>
                            <m:ctrlPr>
                              <a:rPr lang="en-US" sz="2500" i="1">
                                <a:latin typeface="Cambria Math" charset="0"/>
                              </a:rPr>
                            </m:ctrlPr>
                          </m:fPr>
                          <m:num>
                            <m:r>
                              <a:rPr lang="en-US" sz="2500" i="1">
                                <a:latin typeface="Cambria Math" charset="0"/>
                              </a:rPr>
                              <m:t>𝐷</m:t>
                            </m:r>
                            <m:r>
                              <a:rPr lang="en-US" sz="2500" i="1" baseline="-25000">
                                <a:latin typeface="Cambria Math" charset="0"/>
                              </a:rPr>
                              <m:t>4</m:t>
                            </m:r>
                          </m:num>
                          <m:den>
                            <m:r>
                              <a:rPr lang="en-US" sz="2500" i="1">
                                <a:latin typeface="Cambria Math" charset="0"/>
                              </a:rPr>
                              <m:t>|</m:t>
                            </m:r>
                            <m:r>
                              <a:rPr lang="en-US" sz="2500" i="1">
                                <a:latin typeface="Cambria Math" charset="0"/>
                              </a:rPr>
                              <m:t>𝑉</m:t>
                            </m:r>
                            <m:r>
                              <a:rPr lang="en-US" sz="2500" i="1">
                                <a:latin typeface="Cambria Math" charset="0"/>
                              </a:rPr>
                              <m:t>|</m:t>
                            </m:r>
                          </m:den>
                        </m:f>
                        <m:r>
                          <a:rPr lang="en-US" sz="2500" i="1">
                            <a:latin typeface="Cambria Math" charset="0"/>
                          </a:rPr>
                          <m:t> </m:t>
                        </m:r>
                      </m:oMath>
                    </a14:m>
                    <a:endParaRPr lang="en-US" sz="2500" dirty="0"/>
                  </a:p>
                </p:txBody>
              </p:sp>
            </mc:Choice>
            <mc:Fallback xmlns="">
              <p:sp>
                <p:nvSpPr>
                  <p:cNvPr id="41" name="Rectangle 40"/>
                  <p:cNvSpPr>
                    <a:spLocks noRot="1" noChangeAspect="1" noMove="1" noResize="1" noEditPoints="1" noAdjustHandles="1" noChangeArrowheads="1" noChangeShapeType="1" noTextEdit="1"/>
                  </p:cNvSpPr>
                  <p:nvPr/>
                </p:nvSpPr>
                <p:spPr>
                  <a:xfrm>
                    <a:off x="16052520" y="29618098"/>
                    <a:ext cx="4291583" cy="1482070"/>
                  </a:xfrm>
                  <a:prstGeom prst="rect">
                    <a:avLst/>
                  </a:prstGeom>
                  <a:blipFill rotWithShape="0">
                    <a:blip r:embed="rId10"/>
                    <a:stretch>
                      <a:fillRect l="-568" b="-81070"/>
                    </a:stretch>
                  </a:blipFill>
                </p:spPr>
                <p:txBody>
                  <a:bodyPr/>
                  <a:lstStyle/>
                  <a:p>
                    <a:r>
                      <a:rPr lang="en-US">
                        <a:noFill/>
                      </a:rPr>
                      <a:t> </a:t>
                    </a:r>
                  </a:p>
                </p:txBody>
              </p:sp>
            </mc:Fallback>
          </mc:AlternateContent>
        </p:grpSp>
        <p:sp>
          <p:nvSpPr>
            <p:cNvPr id="37" name="TextBox 36"/>
            <p:cNvSpPr txBox="1"/>
            <p:nvPr/>
          </p:nvSpPr>
          <p:spPr>
            <a:xfrm>
              <a:off x="21610590" y="28295107"/>
              <a:ext cx="6721952" cy="1200327"/>
            </a:xfrm>
            <a:prstGeom prst="rect">
              <a:avLst/>
            </a:prstGeom>
            <a:noFill/>
          </p:spPr>
          <p:txBody>
            <a:bodyPr wrap="square" rtlCol="0">
              <a:spAutoFit/>
            </a:bodyPr>
            <a:lstStyle/>
            <a:p>
              <a:r>
                <a:rPr lang="en-US" sz="2400" b="1" dirty="0"/>
                <a:t>Equation 3</a:t>
              </a:r>
              <a:r>
                <a:rPr lang="en-US" sz="2400" dirty="0"/>
                <a:t>. Solving for the distance and time delay to THEMIS-B, where </a:t>
              </a:r>
              <a:r>
                <a:rPr lang="en-US" sz="2400" dirty="0" smtClean="0"/>
                <a:t>|</a:t>
              </a:r>
              <a:r>
                <a:rPr lang="en-US" sz="2400" dirty="0"/>
                <a:t>V</a:t>
              </a:r>
              <a:r>
                <a:rPr lang="en-US" sz="2400" dirty="0" smtClean="0"/>
                <a:t>| </a:t>
              </a:r>
              <a:r>
                <a:rPr lang="en-US" sz="2400" dirty="0"/>
                <a:t>is the magnitude of the velocity of the phase front.</a:t>
              </a:r>
            </a:p>
          </p:txBody>
        </p:sp>
        <p:sp>
          <p:nvSpPr>
            <p:cNvPr id="50" name="Rectangle 49"/>
            <p:cNvSpPr/>
            <p:nvPr/>
          </p:nvSpPr>
          <p:spPr>
            <a:xfrm>
              <a:off x="21435408" y="26773167"/>
              <a:ext cx="6897133" cy="2789786"/>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ysClr val="windowText" lastClr="000000"/>
                </a:solidFill>
              </a:endParaRPr>
            </a:p>
          </p:txBody>
        </p:sp>
      </p:grpSp>
      <p:grpSp>
        <p:nvGrpSpPr>
          <p:cNvPr id="52" name="Group 51"/>
          <p:cNvGrpSpPr/>
          <p:nvPr/>
        </p:nvGrpSpPr>
        <p:grpSpPr>
          <a:xfrm>
            <a:off x="983732" y="29449410"/>
            <a:ext cx="15797758" cy="2554249"/>
            <a:chOff x="3593424" y="29879600"/>
            <a:chExt cx="13730674" cy="2554249"/>
          </a:xfrm>
        </p:grpSpPr>
        <mc:AlternateContent xmlns:mc="http://schemas.openxmlformats.org/markup-compatibility/2006" xmlns:a14="http://schemas.microsoft.com/office/drawing/2010/main">
          <mc:Choice Requires="a14">
            <p:sp>
              <p:nvSpPr>
                <p:cNvPr id="5" name="TextBox 4"/>
                <p:cNvSpPr txBox="1"/>
                <p:nvPr/>
              </p:nvSpPr>
              <p:spPr>
                <a:xfrm>
                  <a:off x="4945616" y="30328979"/>
                  <a:ext cx="10240595" cy="38472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500" i="1">
                            <a:latin typeface="Cambria Math" charset="0"/>
                          </a:rPr>
                          <m:t>𝐷</m:t>
                        </m:r>
                        <m:d>
                          <m:dPr>
                            <m:ctrlPr>
                              <a:rPr lang="en-US" sz="2500" i="1">
                                <a:latin typeface="Cambria Math" charset="0"/>
                              </a:rPr>
                            </m:ctrlPr>
                          </m:dPr>
                          <m:e>
                            <m:r>
                              <a:rPr lang="en-US" sz="2500" i="1">
                                <a:latin typeface="Cambria Math" charset="0"/>
                              </a:rPr>
                              <m:t>𝑖</m:t>
                            </m:r>
                            <m:r>
                              <a:rPr lang="en-US" sz="2500" i="1">
                                <a:latin typeface="Cambria Math" charset="0"/>
                              </a:rPr>
                              <m:t>,</m:t>
                            </m:r>
                            <m:r>
                              <a:rPr lang="en-US" sz="2500" i="1">
                                <a:latin typeface="Cambria Math" charset="0"/>
                              </a:rPr>
                              <m:t>𝑗</m:t>
                            </m:r>
                          </m:e>
                        </m:d>
                        <m:r>
                          <a:rPr lang="en-US" sz="2500" i="1">
                            <a:latin typeface="Cambria Math" charset="0"/>
                          </a:rPr>
                          <m:t>=</m:t>
                        </m:r>
                        <m:d>
                          <m:dPr>
                            <m:begChr m:val="|"/>
                            <m:endChr m:val="|"/>
                            <m:ctrlPr>
                              <a:rPr lang="en-US" sz="2500" i="1">
                                <a:latin typeface="Cambria Math" charset="0"/>
                              </a:rPr>
                            </m:ctrlPr>
                          </m:dPr>
                          <m:e>
                            <m:d>
                              <m:dPr>
                                <m:ctrlPr>
                                  <a:rPr lang="en-US" sz="2500" i="1">
                                    <a:latin typeface="Cambria Math" charset="0"/>
                                  </a:rPr>
                                </m:ctrlPr>
                              </m:dPr>
                              <m:e>
                                <m:r>
                                  <a:rPr lang="en-US" sz="2500" i="1">
                                    <a:latin typeface="Cambria Math" charset="0"/>
                                  </a:rPr>
                                  <m:t>𝑌</m:t>
                                </m:r>
                                <m:r>
                                  <a:rPr lang="en-US" sz="2500" i="1" baseline="-25000">
                                    <a:latin typeface="Cambria Math" charset="0"/>
                                  </a:rPr>
                                  <m:t>𝑖</m:t>
                                </m:r>
                                <m:r>
                                  <a:rPr lang="en-US" sz="2500" i="1">
                                    <a:latin typeface="Cambria Math" charset="0"/>
                                  </a:rPr>
                                  <m:t>−</m:t>
                                </m:r>
                                <m:r>
                                  <a:rPr lang="en-US" sz="2500" i="1">
                                    <a:latin typeface="Cambria Math" charset="0"/>
                                  </a:rPr>
                                  <m:t>𝑌𝑗</m:t>
                                </m:r>
                              </m:e>
                            </m:d>
                          </m:e>
                        </m:d>
                        <m:r>
                          <a:rPr lang="en-US" sz="2500" i="1">
                            <a:latin typeface="Cambria Math" charset="0"/>
                          </a:rPr>
                          <m:t>+</m:t>
                        </m:r>
                        <m:func>
                          <m:funcPr>
                            <m:ctrlPr>
                              <a:rPr lang="en-US" sz="2500" i="1">
                                <a:latin typeface="Cambria Math" charset="0"/>
                              </a:rPr>
                            </m:ctrlPr>
                          </m:funcPr>
                          <m:fName>
                            <m:r>
                              <m:rPr>
                                <m:sty m:val="p"/>
                              </m:rPr>
                              <a:rPr lang="en-US" sz="2500">
                                <a:latin typeface="Cambria Math" charset="0"/>
                              </a:rPr>
                              <m:t>min</m:t>
                            </m:r>
                          </m:fName>
                          <m:e>
                            <m:d>
                              <m:dPr>
                                <m:begChr m:val="["/>
                                <m:endChr m:val="]"/>
                                <m:ctrlPr>
                                  <a:rPr lang="en-US" sz="2500" i="1">
                                    <a:latin typeface="Cambria Math" charset="0"/>
                                  </a:rPr>
                                </m:ctrlPr>
                              </m:dPr>
                              <m:e>
                                <m:r>
                                  <a:rPr lang="en-US" sz="2500" i="1">
                                    <a:latin typeface="Cambria Math" charset="0"/>
                                  </a:rPr>
                                  <m:t>𝐷</m:t>
                                </m:r>
                                <m:d>
                                  <m:dPr>
                                    <m:ctrlPr>
                                      <a:rPr lang="en-US" sz="2500" i="1">
                                        <a:latin typeface="Cambria Math" charset="0"/>
                                      </a:rPr>
                                    </m:ctrlPr>
                                  </m:dPr>
                                  <m:e>
                                    <m:r>
                                      <a:rPr lang="en-US" sz="2500" i="1">
                                        <a:latin typeface="Cambria Math" charset="0"/>
                                      </a:rPr>
                                      <m:t>𝑖</m:t>
                                    </m:r>
                                    <m:r>
                                      <a:rPr lang="en-US" sz="2500" i="1">
                                        <a:latin typeface="Cambria Math" charset="0"/>
                                      </a:rPr>
                                      <m:t>−1,</m:t>
                                    </m:r>
                                    <m:r>
                                      <a:rPr lang="en-US" sz="2500" i="1">
                                        <a:latin typeface="Cambria Math" charset="0"/>
                                      </a:rPr>
                                      <m:t>𝑗</m:t>
                                    </m:r>
                                  </m:e>
                                </m:d>
                                <m:r>
                                  <a:rPr lang="en-US" sz="2500" i="1">
                                    <a:latin typeface="Cambria Math" charset="0"/>
                                  </a:rPr>
                                  <m:t>,</m:t>
                                </m:r>
                                <m:r>
                                  <a:rPr lang="en-US" sz="2500" i="1">
                                    <a:latin typeface="Cambria Math" charset="0"/>
                                  </a:rPr>
                                  <m:t>𝐷</m:t>
                                </m:r>
                                <m:d>
                                  <m:dPr>
                                    <m:ctrlPr>
                                      <a:rPr lang="en-US" sz="2500" i="1">
                                        <a:latin typeface="Cambria Math" charset="0"/>
                                      </a:rPr>
                                    </m:ctrlPr>
                                  </m:dPr>
                                  <m:e>
                                    <m:r>
                                      <a:rPr lang="en-US" sz="2500" i="1">
                                        <a:latin typeface="Cambria Math" charset="0"/>
                                      </a:rPr>
                                      <m:t>𝑖</m:t>
                                    </m:r>
                                    <m:r>
                                      <a:rPr lang="en-US" sz="2500" i="1">
                                        <a:latin typeface="Cambria Math" charset="0"/>
                                      </a:rPr>
                                      <m:t>,</m:t>
                                    </m:r>
                                    <m:r>
                                      <a:rPr lang="en-US" sz="2500" i="1">
                                        <a:latin typeface="Cambria Math" charset="0"/>
                                      </a:rPr>
                                      <m:t>𝑗</m:t>
                                    </m:r>
                                    <m:r>
                                      <a:rPr lang="en-US" sz="2500" i="1">
                                        <a:latin typeface="Cambria Math" charset="0"/>
                                      </a:rPr>
                                      <m:t>−1</m:t>
                                    </m:r>
                                  </m:e>
                                </m:d>
                                <m:r>
                                  <a:rPr lang="en-US" sz="2500" i="1">
                                    <a:latin typeface="Cambria Math" charset="0"/>
                                  </a:rPr>
                                  <m:t>,</m:t>
                                </m:r>
                                <m:r>
                                  <a:rPr lang="en-US" sz="2500" i="1">
                                    <a:latin typeface="Cambria Math" charset="0"/>
                                  </a:rPr>
                                  <m:t>𝐷</m:t>
                                </m:r>
                                <m:d>
                                  <m:dPr>
                                    <m:ctrlPr>
                                      <a:rPr lang="en-US" sz="2500" i="1">
                                        <a:latin typeface="Cambria Math" charset="0"/>
                                      </a:rPr>
                                    </m:ctrlPr>
                                  </m:dPr>
                                  <m:e>
                                    <m:r>
                                      <a:rPr lang="en-US" sz="2500" i="1">
                                        <a:latin typeface="Cambria Math" charset="0"/>
                                      </a:rPr>
                                      <m:t>𝑖</m:t>
                                    </m:r>
                                    <m:r>
                                      <a:rPr lang="en-US" sz="2500" i="1">
                                        <a:latin typeface="Cambria Math" charset="0"/>
                                      </a:rPr>
                                      <m:t>−1,</m:t>
                                    </m:r>
                                    <m:r>
                                      <a:rPr lang="en-US" sz="2500" i="1">
                                        <a:latin typeface="Cambria Math" charset="0"/>
                                      </a:rPr>
                                      <m:t>𝑗</m:t>
                                    </m:r>
                                    <m:r>
                                      <a:rPr lang="en-US" sz="2500" i="1">
                                        <a:latin typeface="Cambria Math" charset="0"/>
                                      </a:rPr>
                                      <m:t>−1</m:t>
                                    </m:r>
                                  </m:e>
                                </m:d>
                              </m:e>
                            </m:d>
                          </m:e>
                        </m:func>
                        <m:r>
                          <a:rPr lang="en-US" sz="2500" i="1">
                            <a:latin typeface="Cambria Math" charset="0"/>
                          </a:rPr>
                          <m:t>+</m:t>
                        </m:r>
                        <m:r>
                          <a:rPr lang="en-US" sz="2500" i="1">
                            <a:latin typeface="Cambria Math" charset="0"/>
                          </a:rPr>
                          <m:t>𝑃</m:t>
                        </m:r>
                        <m:r>
                          <a:rPr lang="en-US" sz="2500" i="1">
                            <a:latin typeface="Cambria Math" charset="0"/>
                          </a:rPr>
                          <m:t>(</m:t>
                        </m:r>
                        <m:r>
                          <a:rPr lang="en-US" sz="2500" i="1">
                            <a:latin typeface="Cambria Math" charset="0"/>
                          </a:rPr>
                          <m:t>𝑖</m:t>
                        </m:r>
                        <m:r>
                          <a:rPr lang="en-US" sz="2500" i="1">
                            <a:latin typeface="Cambria Math" charset="0"/>
                          </a:rPr>
                          <m:t>,</m:t>
                        </m:r>
                        <m:r>
                          <a:rPr lang="en-US" sz="2500" i="1">
                            <a:latin typeface="Cambria Math" charset="0"/>
                          </a:rPr>
                          <m:t>𝑗</m:t>
                        </m:r>
                        <m:r>
                          <a:rPr lang="en-US" sz="2500" i="1">
                            <a:latin typeface="Cambria Math" charset="0"/>
                          </a:rPr>
                          <m:t>)</m:t>
                        </m:r>
                      </m:oMath>
                    </m:oMathPara>
                  </a14:m>
                  <a:endParaRPr lang="en-US" sz="2500" dirty="0"/>
                </a:p>
              </p:txBody>
            </p:sp>
          </mc:Choice>
          <mc:Fallback xmlns="">
            <p:sp>
              <p:nvSpPr>
                <p:cNvPr id="5" name="TextBox 4"/>
                <p:cNvSpPr txBox="1">
                  <a:spLocks noRot="1" noChangeAspect="1" noMove="1" noResize="1" noEditPoints="1" noAdjustHandles="1" noChangeArrowheads="1" noChangeShapeType="1" noTextEdit="1"/>
                </p:cNvSpPr>
                <p:nvPr/>
              </p:nvSpPr>
              <p:spPr>
                <a:xfrm>
                  <a:off x="4945616" y="30328979"/>
                  <a:ext cx="10240595" cy="384721"/>
                </a:xfrm>
                <a:prstGeom prst="rect">
                  <a:avLst/>
                </a:prstGeom>
                <a:blipFill rotWithShape="0">
                  <a:blip r:embed="rId11"/>
                  <a:stretch>
                    <a:fillRect t="-1587" b="-3492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8" name="TextBox 37"/>
                <p:cNvSpPr txBox="1"/>
                <p:nvPr/>
              </p:nvSpPr>
              <p:spPr>
                <a:xfrm>
                  <a:off x="3782277" y="30803800"/>
                  <a:ext cx="13541821" cy="1231106"/>
                </a:xfrm>
                <a:prstGeom prst="rect">
                  <a:avLst/>
                </a:prstGeom>
                <a:noFill/>
              </p:spPr>
              <p:txBody>
                <a:bodyPr wrap="square" rtlCol="0">
                  <a:spAutoFit/>
                </a:bodyPr>
                <a:lstStyle/>
                <a:p>
                  <a:pPr algn="just"/>
                  <a:r>
                    <a:rPr lang="en-US" sz="2400" b="1" dirty="0"/>
                    <a:t>Equation 1</a:t>
                  </a:r>
                  <a:r>
                    <a:rPr lang="en-US" sz="2400" dirty="0"/>
                    <a:t>. Computing each element in the cost matrix for DTW. The algorithm requires all elements left and below a given element are computed before a given element is computed. We add an additional parameter </a:t>
                  </a:r>
                  <a:r>
                    <a:rPr lang="en-US" sz="2600" dirty="0"/>
                    <a:t>(</a:t>
                  </a:r>
                  <a14:m>
                    <m:oMath xmlns:m="http://schemas.openxmlformats.org/officeDocument/2006/math">
                      <m:r>
                        <a:rPr lang="en-US" sz="2400" i="1">
                          <a:latin typeface="Cambria Math" charset="0"/>
                        </a:rPr>
                        <m:t>𝑃</m:t>
                      </m:r>
                      <m:r>
                        <a:rPr lang="en-US" sz="2400" i="1">
                          <a:latin typeface="Cambria Math" charset="0"/>
                        </a:rPr>
                        <m:t>(</m:t>
                      </m:r>
                      <m:r>
                        <a:rPr lang="en-US" sz="2400" i="1">
                          <a:latin typeface="Cambria Math" charset="0"/>
                        </a:rPr>
                        <m:t>𝑖</m:t>
                      </m:r>
                      <m:r>
                        <a:rPr lang="en-US" sz="2400" i="1">
                          <a:latin typeface="Cambria Math" charset="0"/>
                        </a:rPr>
                        <m:t>,</m:t>
                      </m:r>
                      <m:r>
                        <a:rPr lang="en-US" sz="2400" i="1">
                          <a:latin typeface="Cambria Math" charset="0"/>
                        </a:rPr>
                        <m:t>𝑗</m:t>
                      </m:r>
                      <m:r>
                        <a:rPr lang="en-US" sz="2400" i="1">
                          <a:latin typeface="Cambria Math" charset="0"/>
                        </a:rPr>
                        <m:t>)</m:t>
                      </m:r>
                    </m:oMath>
                  </a14:m>
                  <a:r>
                    <a:rPr lang="en-US" sz="2600" dirty="0"/>
                    <a:t>) , which increases the cost of a particular element if outside a given range.</a:t>
                  </a:r>
                  <a:endParaRPr lang="en-US" sz="2400" dirty="0"/>
                </a:p>
              </p:txBody>
            </p:sp>
          </mc:Choice>
          <mc:Fallback xmlns="">
            <p:sp>
              <p:nvSpPr>
                <p:cNvPr id="38" name="TextBox 37"/>
                <p:cNvSpPr txBox="1">
                  <a:spLocks noRot="1" noChangeAspect="1" noMove="1" noResize="1" noEditPoints="1" noAdjustHandles="1" noChangeArrowheads="1" noChangeShapeType="1" noTextEdit="1"/>
                </p:cNvSpPr>
                <p:nvPr/>
              </p:nvSpPr>
              <p:spPr>
                <a:xfrm>
                  <a:off x="3782277" y="30803800"/>
                  <a:ext cx="13541821" cy="1231106"/>
                </a:xfrm>
                <a:prstGeom prst="rect">
                  <a:avLst/>
                </a:prstGeom>
                <a:blipFill rotWithShape="0">
                  <a:blip r:embed="rId21"/>
                  <a:stretch>
                    <a:fillRect l="-704" t="-3960" r="-704" b="-14356"/>
                  </a:stretch>
                </a:blipFill>
              </p:spPr>
              <p:txBody>
                <a:bodyPr/>
                <a:lstStyle/>
                <a:p>
                  <a:r>
                    <a:rPr lang="en-US">
                      <a:noFill/>
                    </a:rPr>
                    <a:t> </a:t>
                  </a:r>
                </a:p>
              </p:txBody>
            </p:sp>
          </mc:Fallback>
        </mc:AlternateContent>
        <p:sp>
          <p:nvSpPr>
            <p:cNvPr id="51" name="Rectangle 50"/>
            <p:cNvSpPr/>
            <p:nvPr/>
          </p:nvSpPr>
          <p:spPr>
            <a:xfrm>
              <a:off x="3593424" y="29879600"/>
              <a:ext cx="13730674" cy="2554249"/>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ysClr val="windowText" lastClr="000000"/>
                </a:solidFill>
              </a:endParaRPr>
            </a:p>
          </p:txBody>
        </p:sp>
      </p:grpSp>
      <p:pic>
        <p:nvPicPr>
          <p:cNvPr id="54" name="Picture 53"/>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201016" y="704884"/>
            <a:ext cx="8015232" cy="1247183"/>
          </a:xfrm>
          <a:prstGeom prst="rect">
            <a:avLst/>
          </a:prstGeom>
        </p:spPr>
      </p:pic>
      <p:pic>
        <p:nvPicPr>
          <p:cNvPr id="55" name="Picture 54"/>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5354058" y="2218802"/>
            <a:ext cx="10724142" cy="16025096"/>
          </a:xfrm>
          <a:prstGeom prst="rect">
            <a:avLst/>
          </a:prstGeom>
        </p:spPr>
      </p:pic>
      <p:pic>
        <p:nvPicPr>
          <p:cNvPr id="2" name="Picture 1"/>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17813036" y="19256154"/>
            <a:ext cx="9604332" cy="9224500"/>
          </a:xfrm>
          <a:prstGeom prst="rect">
            <a:avLst/>
          </a:prstGeom>
        </p:spPr>
      </p:pic>
      <p:pic>
        <p:nvPicPr>
          <p:cNvPr id="3" name="Picture 2"/>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1201016" y="2231430"/>
            <a:ext cx="9912918" cy="1663392"/>
          </a:xfrm>
          <a:prstGeom prst="rect">
            <a:avLst/>
          </a:prstGeom>
        </p:spPr>
      </p:pic>
    </p:spTree>
    <p:extLst>
      <p:ext uri="{BB962C8B-B14F-4D97-AF65-F5344CB8AC3E}">
        <p14:creationId xmlns:p14="http://schemas.microsoft.com/office/powerpoint/2010/main" val="35748266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11353</TotalTime>
  <Words>2276</Words>
  <Application>Microsoft Macintosh PowerPoint</Application>
  <PresentationFormat>Custom</PresentationFormat>
  <Paragraphs>192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Cambria Math</vt:lpstr>
      <vt:lpstr>Arial</vt:lpstr>
      <vt:lpstr>Office Theme</vt:lpstr>
      <vt:lpstr>Multi-Spacecraft Predictions of Space Weather Fronts at Earth: Predictions Using Four L1 Spacecraft and Dynamic Time Warping  Jakub Prchlik1,*, Michael L. Stevens1 1Center for Astrophysics | Harvard &amp; Smithsonian, Cambridge, MA 02138 *jakub.prchlik@cfa.harvard.edu, https://github.com/jprchlik/solar_wind_matching</vt:lpstr>
    </vt:vector>
  </TitlesOfParts>
  <Manager/>
  <Company>SAO</Company>
  <LinksUpToDate>false</LinksUpToDate>
  <SharedDoc>false</SharedDoc>
  <HyperlinkBase/>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Jakub Prchlik</dc:creator>
  <cp:keywords/>
  <dc:description/>
  <cp:lastModifiedBy>Microsoft Office User</cp:lastModifiedBy>
  <cp:revision>521</cp:revision>
  <cp:lastPrinted>2018-12-05T20:07:09Z</cp:lastPrinted>
  <dcterms:created xsi:type="dcterms:W3CDTF">2017-08-17T17:44:37Z</dcterms:created>
  <dcterms:modified xsi:type="dcterms:W3CDTF">2019-01-08T16:16:46Z</dcterms:modified>
  <cp:category/>
</cp:coreProperties>
</file>

<file path=docProps/thumbnail.jpeg>
</file>